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58" r:id="rId3"/>
    <p:sldId id="263" r:id="rId4"/>
    <p:sldId id="260" r:id="rId5"/>
    <p:sldId id="262" r:id="rId6"/>
    <p:sldId id="261" r:id="rId7"/>
    <p:sldId id="259" r:id="rId8"/>
    <p:sldId id="264" r:id="rId9"/>
    <p:sldId id="266" r:id="rId10"/>
    <p:sldId id="267" r:id="rId11"/>
    <p:sldId id="265" r:id="rId12"/>
  </p:sldIdLst>
  <p:sldSz cx="12192000" cy="6858000"/>
  <p:notesSz cx="6858000" cy="9144000"/>
  <p:defaultTextStyle>
    <a:defPPr rtl="0"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озділ за промовчанням" id="{4D3E7A75-7F71-4058-8E96-B2037EBB9CF3}">
          <p14:sldIdLst>
            <p14:sldId id="257"/>
            <p14:sldId id="258"/>
            <p14:sldId id="263"/>
            <p14:sldId id="260"/>
            <p14:sldId id="262"/>
            <p14:sldId id="261"/>
            <p14:sldId id="259"/>
            <p14:sldId id="264"/>
            <p14:sldId id="266"/>
            <p14:sldId id="267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4B1156A-380E-4F78-BDF5-A606A8083BF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3529" autoAdjust="0"/>
  </p:normalViewPr>
  <p:slideViewPr>
    <p:cSldViewPr snapToGrid="0">
      <p:cViewPr varScale="1">
        <p:scale>
          <a:sx n="74" d="100"/>
          <a:sy n="74" d="100"/>
        </p:scale>
        <p:origin x="564" y="-33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305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3" name="Місце для дати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AED8D55-7954-47D5-A2C1-F596E78EA346}" type="datetime1">
              <a:rPr lang="uk-UA" smtClean="0"/>
              <a:pPr rtl="0"/>
              <a:t>19.03.2020</a:t>
            </a:fld>
            <a:endParaRPr lang="uk-UA" dirty="0"/>
          </a:p>
        </p:txBody>
      </p:sp>
      <p:sp>
        <p:nvSpPr>
          <p:cNvPr id="4" name="Місце для нижнього колонтитула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4A4F617-7A30-41D4-AB86-5D833C98E18B}" type="slidenum">
              <a:rPr lang="uk-UA" smtClean="0"/>
              <a:pPr rtl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946248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uk-UA" noProof="0" dirty="0"/>
          </a:p>
        </p:txBody>
      </p:sp>
      <p:sp>
        <p:nvSpPr>
          <p:cNvPr id="3" name="Місце для дати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B0B2C10-DAED-41BC-8415-827D0FFDA798}" type="datetime1">
              <a:rPr lang="uk-UA" noProof="0" smtClean="0"/>
              <a:pPr rtl="0"/>
              <a:t>19.03.2020</a:t>
            </a:fld>
            <a:endParaRPr lang="uk-UA" noProof="0" dirty="0"/>
          </a:p>
        </p:txBody>
      </p:sp>
      <p:sp>
        <p:nvSpPr>
          <p:cNvPr id="4" name="Місце для зображення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uk-UA" noProof="0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uk-UA" noProof="0" dirty="0" smtClean="0"/>
              <a:t>Зразки заголовків</a:t>
            </a:r>
          </a:p>
          <a:p>
            <a:pPr lvl="1" rtl="0"/>
            <a:r>
              <a:rPr lang="uk-UA" noProof="0" dirty="0" smtClean="0"/>
              <a:t>Другий рівень</a:t>
            </a:r>
          </a:p>
          <a:p>
            <a:pPr lvl="2" rtl="0"/>
            <a:r>
              <a:rPr lang="uk-UA" noProof="0" dirty="0" smtClean="0"/>
              <a:t>Третій рівень</a:t>
            </a:r>
          </a:p>
          <a:p>
            <a:pPr lvl="3" rtl="0"/>
            <a:r>
              <a:rPr lang="uk-UA" noProof="0" dirty="0" smtClean="0"/>
              <a:t>Четвертий рівень</a:t>
            </a:r>
          </a:p>
          <a:p>
            <a:pPr lvl="4" rtl="0"/>
            <a:r>
              <a:rPr lang="uk-UA" noProof="0" dirty="0" smtClean="0"/>
              <a:t>П’ятий рівень</a:t>
            </a:r>
            <a:endParaRPr lang="uk-UA" noProof="0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uk-UA" noProof="0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B9A179D-2D27-49E2-B022-8EDDA2EFE682}" type="slidenum">
              <a:rPr lang="uk-UA" noProof="0" smtClean="0"/>
              <a:pPr rtl="0"/>
              <a:t>‹#›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11746034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слайда 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 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uk-UA" sz="1200" i="1" dirty="0" smtClean="0">
                <a:latin typeface="Arial" pitchFamily="34" charset="0"/>
                <a:cs typeface="Arial" pitchFamily="34" charset="0"/>
              </a:rPr>
              <a:t>Щоб змінити зображення на цьому слайді, виділіть зображення та видаліть його. Потім у покажчику місця заповнення клацніть піктограму "Зображення", щоб вставити власне зображення.</a:t>
            </a:r>
          </a:p>
          <a:p>
            <a:pPr rtl="0"/>
            <a:endParaRPr lang="uk-UA" dirty="0"/>
          </a:p>
        </p:txBody>
      </p:sp>
      <p:sp>
        <p:nvSpPr>
          <p:cNvPr id="4" name="Місце для номера слайда 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1B9A179D-2D27-49E2-B022-8EDDA2EFE682}" type="slidenum">
              <a:rPr lang="uk-UA" smtClean="0"/>
              <a:pPr rtl="0"/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42422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uk-UA" smtClean="0"/>
              <a:pPr rtl="0"/>
              <a:t>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53371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uk-UA" smtClean="0"/>
              <a:pPr rtl="0"/>
              <a:t>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49536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uk-UA" smtClean="0"/>
              <a:pPr rtl="0"/>
              <a:t>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01036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uk-UA" smtClean="0"/>
              <a:pPr rtl="0"/>
              <a:t>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98746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uk-UA" smtClean="0"/>
              <a:pPr rtl="0"/>
              <a:t>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46962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uk-UA" smtClean="0"/>
              <a:pPr rtl="0"/>
              <a:t>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456145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uk-UA" smtClean="0"/>
              <a:pPr rtl="0"/>
              <a:t>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57527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ілінія 11"/>
          <p:cNvSpPr>
            <a:spLocks noChangeArrowheads="1"/>
          </p:cNvSpPr>
          <p:nvPr/>
        </p:nvSpPr>
        <p:spPr bwMode="white">
          <a:xfrm>
            <a:off x="8429022" y="0"/>
            <a:ext cx="3762978" cy="6858000"/>
          </a:xfrm>
          <a:custGeom>
            <a:avLst/>
            <a:gdLst>
              <a:gd name="connsiteX0" fmla="*/ 0 w 3762978"/>
              <a:gd name="connsiteY0" fmla="*/ 0 h 6858000"/>
              <a:gd name="connsiteX1" fmla="*/ 3762978 w 3762978"/>
              <a:gd name="connsiteY1" fmla="*/ 0 h 6858000"/>
              <a:gd name="connsiteX2" fmla="*/ 3762978 w 3762978"/>
              <a:gd name="connsiteY2" fmla="*/ 6858000 h 6858000"/>
              <a:gd name="connsiteX3" fmla="*/ 338667 w 3762978"/>
              <a:gd name="connsiteY3" fmla="*/ 6858000 h 6858000"/>
              <a:gd name="connsiteX4" fmla="*/ 1189567 w 3762978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978" h="685800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rtl="0"/>
            <a:endParaRPr lang="uk-UA" sz="1800" noProof="0" dirty="0"/>
          </a:p>
        </p:txBody>
      </p:sp>
      <p:sp>
        <p:nvSpPr>
          <p:cNvPr id="7" name="Полілінія 6"/>
          <p:cNvSpPr>
            <a:spLocks/>
          </p:cNvSpPr>
          <p:nvPr/>
        </p:nvSpPr>
        <p:spPr bwMode="auto">
          <a:xfrm>
            <a:off x="8145385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uk-UA" sz="1800" noProof="0" dirty="0"/>
          </a:p>
        </p:txBody>
      </p:sp>
      <p:sp>
        <p:nvSpPr>
          <p:cNvPr id="8" name="Полілінія 7"/>
          <p:cNvSpPr>
            <a:spLocks/>
          </p:cNvSpPr>
          <p:nvPr/>
        </p:nvSpPr>
        <p:spPr bwMode="auto">
          <a:xfrm>
            <a:off x="7950653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uk-UA" sz="1800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0" y="1873584"/>
            <a:ext cx="6400800" cy="2560320"/>
          </a:xfrm>
        </p:spPr>
        <p:txBody>
          <a:bodyPr rtlCol="0"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pPr rtl="0"/>
            <a:r>
              <a:rPr lang="uk-UA" noProof="0" smtClean="0"/>
              <a:t>Зразок заголовка</a:t>
            </a:r>
            <a:endParaRPr lang="uk-UA" noProof="0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6400800" cy="1600200"/>
          </a:xfrm>
        </p:spPr>
        <p:txBody>
          <a:bodyPr rtlCol="0"/>
          <a:lstStyle>
            <a:lvl1pPr marL="0" indent="0" algn="l">
              <a:spcBef>
                <a:spcPts val="120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uk-UA" noProof="0" smtClean="0"/>
              <a:t>Клацніть, щоб редагувати стиль зразка підзаголовка</a:t>
            </a:r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51258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uk-UA" noProof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зображення 2" descr="Пустий покажчик місця заповнення для зображення Клацніть цей покажчик і виберіть зображення, яке потрібно додати"/>
          <p:cNvSpPr>
            <a:spLocks noGrp="1"/>
          </p:cNvSpPr>
          <p:nvPr>
            <p:ph type="pic" idx="1"/>
          </p:nvPr>
        </p:nvSpPr>
        <p:spPr>
          <a:xfrm>
            <a:off x="4724400" y="1828801"/>
            <a:ext cx="6172200" cy="4343400"/>
          </a:xfrm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uk-UA" noProof="0" smtClean="0"/>
              <a:t>Клацніть піктограму, щоб додати зображення</a:t>
            </a:r>
            <a:endParaRPr lang="uk-UA" noProof="0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 noProof="0" smtClean="0"/>
              <a:t>Редагувати стиль зразка тексту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 dirty="0" smtClean="0"/>
              <a:t>Додайте нижній колонтитул</a:t>
            </a:r>
            <a:endParaRPr lang="uk-UA" noProof="0" dirty="0"/>
          </a:p>
        </p:txBody>
      </p:sp>
      <p:sp>
        <p:nvSpPr>
          <p:cNvPr id="5" name="Місце для дати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276A23A-0CCA-4A20-840E-BBC18CE41B8C}" type="datetime1">
              <a:rPr lang="uk-UA" noProof="0" smtClean="0"/>
              <a:pPr rtl="0"/>
              <a:t>19.03.2020</a:t>
            </a:fld>
            <a:endParaRPr lang="uk-UA" noProof="0" dirty="0"/>
          </a:p>
        </p:txBody>
      </p:sp>
      <p:sp>
        <p:nvSpPr>
          <p:cNvPr id="7" name="Місце для номера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uk-UA" noProof="0" smtClean="0"/>
              <a:pPr rtl="0"/>
              <a:t>‹#›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10675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Два зображення з підпис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 8"/>
          <p:cNvSpPr/>
          <p:nvPr/>
        </p:nvSpPr>
        <p:spPr bwMode="invGray">
          <a:xfrm>
            <a:off x="1295400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10" name="Прямокутник 9"/>
          <p:cNvSpPr/>
          <p:nvPr/>
        </p:nvSpPr>
        <p:spPr bwMode="invGray">
          <a:xfrm>
            <a:off x="6324599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11" name="Прямокутник 10"/>
          <p:cNvSpPr/>
          <p:nvPr/>
        </p:nvSpPr>
        <p:spPr>
          <a:xfrm>
            <a:off x="1295400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sz="1800" noProof="0" dirty="0"/>
          </a:p>
        </p:txBody>
      </p:sp>
      <p:sp>
        <p:nvSpPr>
          <p:cNvPr id="12" name="Прямокутник 11"/>
          <p:cNvSpPr/>
          <p:nvPr/>
        </p:nvSpPr>
        <p:spPr>
          <a:xfrm>
            <a:off x="6324599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sz="1800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uk-UA" noProof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зображення 2" descr="Пустий покажчик місця заповнення для зображення Клацніть цей покажчик і виберіть зображення, яке потрібно додати"/>
          <p:cNvSpPr>
            <a:spLocks noGrp="1"/>
          </p:cNvSpPr>
          <p:nvPr>
            <p:ph type="pic" idx="1"/>
          </p:nvPr>
        </p:nvSpPr>
        <p:spPr>
          <a:xfrm>
            <a:off x="1298448" y="1828801"/>
            <a:ext cx="4572000" cy="3428999"/>
          </a:xfrm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uk-UA" noProof="0" smtClean="0"/>
              <a:t>Клацніть піктограму, щоб додати зображення</a:t>
            </a:r>
            <a:endParaRPr lang="uk-UA" noProof="0" dirty="0"/>
          </a:p>
        </p:txBody>
      </p:sp>
      <p:sp>
        <p:nvSpPr>
          <p:cNvPr id="4" name="Місце для тексту 3"/>
          <p:cNvSpPr>
            <a:spLocks noGrp="1"/>
          </p:cNvSpPr>
          <p:nvPr>
            <p:ph type="body" sz="half" idx="2"/>
          </p:nvPr>
        </p:nvSpPr>
        <p:spPr bwMode="invGray">
          <a:xfrm>
            <a:off x="1371273" y="5333098"/>
            <a:ext cx="4420252" cy="839102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 noProof="0" smtClean="0"/>
              <a:t>Редагувати стиль зразка тексту</a:t>
            </a:r>
          </a:p>
        </p:txBody>
      </p:sp>
      <p:sp>
        <p:nvSpPr>
          <p:cNvPr id="8" name="Місце для зображення 2" descr="Пустий покажчик місця заповнення для зображення Клацніть цей покажчик і виберіть зображення, яке потрібно додати"/>
          <p:cNvSpPr>
            <a:spLocks noGrp="1"/>
          </p:cNvSpPr>
          <p:nvPr>
            <p:ph type="pic" idx="13"/>
          </p:nvPr>
        </p:nvSpPr>
        <p:spPr>
          <a:xfrm>
            <a:off x="6324600" y="1828801"/>
            <a:ext cx="4572000" cy="3428999"/>
          </a:xfrm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uk-UA" noProof="0" smtClean="0"/>
              <a:t>Клацніть піктограму, щоб додати зображення</a:t>
            </a:r>
            <a:endParaRPr lang="uk-UA" noProof="0" dirty="0"/>
          </a:p>
        </p:txBody>
      </p:sp>
      <p:sp>
        <p:nvSpPr>
          <p:cNvPr id="13" name="Місце для тексту 3"/>
          <p:cNvSpPr>
            <a:spLocks noGrp="1"/>
          </p:cNvSpPr>
          <p:nvPr>
            <p:ph type="body" sz="half" idx="14"/>
          </p:nvPr>
        </p:nvSpPr>
        <p:spPr bwMode="invGray">
          <a:xfrm>
            <a:off x="6412954" y="5333098"/>
            <a:ext cx="4420252" cy="839102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 noProof="0" smtClean="0"/>
              <a:t>Редагувати стиль зразка тексту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 dirty="0" smtClean="0"/>
              <a:t>Додайте нижній колонтитул</a:t>
            </a:r>
            <a:endParaRPr lang="uk-UA" noProof="0" dirty="0"/>
          </a:p>
        </p:txBody>
      </p:sp>
      <p:sp>
        <p:nvSpPr>
          <p:cNvPr id="5" name="Місце для дати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4FFB5FB-8BD6-444C-A83C-4604F3DC178B}" type="datetime1">
              <a:rPr lang="uk-UA" noProof="0" smtClean="0"/>
              <a:pPr rtl="0"/>
              <a:t>19.03.2020</a:t>
            </a:fld>
            <a:endParaRPr lang="uk-UA" noProof="0" dirty="0"/>
          </a:p>
        </p:txBody>
      </p:sp>
      <p:sp>
        <p:nvSpPr>
          <p:cNvPr id="7" name="Місце для номера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uk-UA" noProof="0" smtClean="0"/>
              <a:pPr rtl="0"/>
              <a:t>‹#›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94401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вертикального тексту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uk-UA" noProof="0" smtClean="0"/>
              <a:t>Редагувати стиль зразка тексту</a:t>
            </a:r>
          </a:p>
          <a:p>
            <a:pPr lvl="1" rtl="0"/>
            <a:r>
              <a:rPr lang="uk-UA" noProof="0" smtClean="0"/>
              <a:t>Другий рівень</a:t>
            </a:r>
          </a:p>
          <a:p>
            <a:pPr lvl="2" rtl="0"/>
            <a:r>
              <a:rPr lang="uk-UA" noProof="0" smtClean="0"/>
              <a:t>Третій рівень</a:t>
            </a:r>
          </a:p>
          <a:p>
            <a:pPr lvl="3" rtl="0"/>
            <a:r>
              <a:rPr lang="uk-UA" noProof="0" smtClean="0"/>
              <a:t>Четвертий рівень</a:t>
            </a:r>
          </a:p>
          <a:p>
            <a:pPr lvl="4" rtl="0"/>
            <a:r>
              <a:rPr lang="uk-UA" noProof="0" smtClean="0"/>
              <a:t>П’ятий рівень</a:t>
            </a:r>
            <a:endParaRPr lang="uk-UA" noProof="0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 dirty="0" smtClean="0"/>
              <a:t>Додайте нижній колонтитул</a:t>
            </a:r>
            <a:endParaRPr lang="uk-UA" noProof="0" dirty="0"/>
          </a:p>
        </p:txBody>
      </p:sp>
      <p:sp>
        <p:nvSpPr>
          <p:cNvPr id="4" name="Місце для дати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AA8E7EB-3416-4CCF-8606-37CD1088D0A3}" type="datetime1">
              <a:rPr lang="uk-UA" noProof="0" smtClean="0"/>
              <a:pPr rtl="0"/>
              <a:t>19.03.2020</a:t>
            </a:fld>
            <a:endParaRPr lang="uk-UA" noProof="0" dirty="0"/>
          </a:p>
        </p:txBody>
      </p:sp>
      <p:sp>
        <p:nvSpPr>
          <p:cNvPr id="6" name="Місце для номера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uk-UA" noProof="0" smtClean="0"/>
              <a:pPr rtl="0"/>
              <a:t>‹#›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109294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 6"/>
          <p:cNvSpPr/>
          <p:nvPr/>
        </p:nvSpPr>
        <p:spPr bwMode="white">
          <a:xfrm rot="5400000">
            <a:off x="7562850" y="2228850"/>
            <a:ext cx="6858000" cy="240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8" name="Прямокутник 7"/>
          <p:cNvSpPr/>
          <p:nvPr/>
        </p:nvSpPr>
        <p:spPr>
          <a:xfrm rot="5400000">
            <a:off x="6331230" y="3387909"/>
            <a:ext cx="6858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9" name="Прямокутник 8"/>
          <p:cNvSpPr/>
          <p:nvPr/>
        </p:nvSpPr>
        <p:spPr>
          <a:xfrm rot="5400000">
            <a:off x="6251613" y="3387909"/>
            <a:ext cx="6858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2" name="Вертикальний заголовок 1"/>
          <p:cNvSpPr>
            <a:spLocks noGrp="1"/>
          </p:cNvSpPr>
          <p:nvPr>
            <p:ph type="title" orient="vert"/>
          </p:nvPr>
        </p:nvSpPr>
        <p:spPr>
          <a:xfrm>
            <a:off x="9871318" y="685800"/>
            <a:ext cx="1033272" cy="5486400"/>
          </a:xfrm>
        </p:spPr>
        <p:txBody>
          <a:bodyPr vert="eaVert" rtlCol="0"/>
          <a:lstStyle/>
          <a:p>
            <a:pPr rtl="0"/>
            <a:r>
              <a:rPr lang="uk-UA" noProof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вертикального тексту 2"/>
          <p:cNvSpPr>
            <a:spLocks noGrp="1"/>
          </p:cNvSpPr>
          <p:nvPr>
            <p:ph type="body" orient="vert" idx="1"/>
          </p:nvPr>
        </p:nvSpPr>
        <p:spPr>
          <a:xfrm>
            <a:off x="1295400" y="685800"/>
            <a:ext cx="7976754" cy="5486400"/>
          </a:xfrm>
        </p:spPr>
        <p:txBody>
          <a:bodyPr vert="eaVert" rtlCol="0"/>
          <a:lstStyle/>
          <a:p>
            <a:pPr lvl="0" rtl="0"/>
            <a:r>
              <a:rPr lang="uk-UA" noProof="0" smtClean="0"/>
              <a:t>Редагувати стиль зразка тексту</a:t>
            </a:r>
          </a:p>
          <a:p>
            <a:pPr lvl="1" rtl="0"/>
            <a:r>
              <a:rPr lang="uk-UA" noProof="0" smtClean="0"/>
              <a:t>Другий рівень</a:t>
            </a:r>
          </a:p>
          <a:p>
            <a:pPr lvl="2" rtl="0"/>
            <a:r>
              <a:rPr lang="uk-UA" noProof="0" smtClean="0"/>
              <a:t>Третій рівень</a:t>
            </a:r>
          </a:p>
          <a:p>
            <a:pPr lvl="3" rtl="0"/>
            <a:r>
              <a:rPr lang="uk-UA" noProof="0" smtClean="0"/>
              <a:t>Четвертий рівень</a:t>
            </a:r>
          </a:p>
          <a:p>
            <a:pPr lvl="4" rtl="0"/>
            <a:r>
              <a:rPr lang="uk-UA" noProof="0" smtClean="0"/>
              <a:t>П’ятий рівень</a:t>
            </a:r>
            <a:endParaRPr lang="uk-UA" noProof="0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 dirty="0" smtClean="0"/>
              <a:t>Додайте нижній колонтитул</a:t>
            </a:r>
            <a:endParaRPr lang="uk-UA" noProof="0" dirty="0"/>
          </a:p>
        </p:txBody>
      </p:sp>
      <p:sp>
        <p:nvSpPr>
          <p:cNvPr id="4" name="Місце для дати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6535AE9-1727-45D6-AE8A-52AB31253230}" type="datetime1">
              <a:rPr lang="uk-UA" noProof="0" smtClean="0"/>
              <a:pPr rtl="0"/>
              <a:t>19.03.2020</a:t>
            </a:fld>
            <a:endParaRPr lang="uk-UA" noProof="0" dirty="0"/>
          </a:p>
        </p:txBody>
      </p:sp>
      <p:sp>
        <p:nvSpPr>
          <p:cNvPr id="6" name="Місце для номера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A7F8E3F6-DE14-48B2-B2BC-6FABA9630FB8}" type="slidenum">
              <a:rPr lang="uk-UA" noProof="0" smtClean="0"/>
              <a:pPr rtl="0"/>
              <a:t>‹#›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180411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uk-UA" noProof="0" smtClean="0"/>
              <a:t>Редагувати стиль зразка тексту</a:t>
            </a:r>
          </a:p>
          <a:p>
            <a:pPr lvl="1" rtl="0"/>
            <a:r>
              <a:rPr lang="uk-UA" noProof="0" smtClean="0"/>
              <a:t>Другий рівень</a:t>
            </a:r>
          </a:p>
          <a:p>
            <a:pPr lvl="2" rtl="0"/>
            <a:r>
              <a:rPr lang="uk-UA" noProof="0" smtClean="0"/>
              <a:t>Третій рівень</a:t>
            </a:r>
          </a:p>
          <a:p>
            <a:pPr lvl="3" rtl="0"/>
            <a:r>
              <a:rPr lang="uk-UA" noProof="0" smtClean="0"/>
              <a:t>Четвертий рівень</a:t>
            </a:r>
          </a:p>
          <a:p>
            <a:pPr lvl="4" rtl="0"/>
            <a:r>
              <a:rPr lang="uk-UA" noProof="0" smtClean="0"/>
              <a:t>П’ятий рівень</a:t>
            </a:r>
            <a:endParaRPr lang="uk-UA" noProof="0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 dirty="0" smtClean="0"/>
              <a:t>Додайте нижній колонтитул</a:t>
            </a:r>
            <a:endParaRPr lang="uk-UA" noProof="0" dirty="0"/>
          </a:p>
        </p:txBody>
      </p:sp>
      <p:sp>
        <p:nvSpPr>
          <p:cNvPr id="4" name="Місце для дати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129E07A-214C-456E-BC1C-08B8E1CF99AC}" type="datetime1">
              <a:rPr lang="uk-UA" noProof="0" smtClean="0"/>
              <a:pPr rtl="0"/>
              <a:t>19.03.2020</a:t>
            </a:fld>
            <a:endParaRPr lang="uk-UA" noProof="0" dirty="0"/>
          </a:p>
        </p:txBody>
      </p:sp>
      <p:sp>
        <p:nvSpPr>
          <p:cNvPr id="6" name="Місце для номера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uk-UA" noProof="0" smtClean="0"/>
              <a:pPr rtl="0"/>
              <a:t>‹#›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59618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ий слайд із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к 5"/>
          <p:cNvSpPr>
            <a:spLocks noChangeArrowheads="1"/>
          </p:cNvSpPr>
          <p:nvPr/>
        </p:nvSpPr>
        <p:spPr bwMode="white">
          <a:xfrm>
            <a:off x="6540503" y="0"/>
            <a:ext cx="5651496" cy="6858000"/>
          </a:xfrm>
          <a:custGeom>
            <a:avLst/>
            <a:gdLst/>
            <a:ahLst/>
            <a:cxnLst/>
            <a:rect l="l" t="t" r="r" b="b"/>
            <a:pathLst>
              <a:path w="4238622" h="685800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sz="1800" noProof="0" dirty="0"/>
          </a:p>
        </p:txBody>
      </p:sp>
      <p:sp>
        <p:nvSpPr>
          <p:cNvPr id="11" name="Полілінія 6"/>
          <p:cNvSpPr>
            <a:spLocks/>
          </p:cNvSpPr>
          <p:nvPr/>
        </p:nvSpPr>
        <p:spPr bwMode="auto">
          <a:xfrm>
            <a:off x="6256868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uk-UA" sz="1800" noProof="0" dirty="0"/>
          </a:p>
        </p:txBody>
      </p:sp>
      <p:sp>
        <p:nvSpPr>
          <p:cNvPr id="12" name="Полілінія 7"/>
          <p:cNvSpPr>
            <a:spLocks/>
          </p:cNvSpPr>
          <p:nvPr/>
        </p:nvSpPr>
        <p:spPr bwMode="auto">
          <a:xfrm>
            <a:off x="6062136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uk-UA" sz="1800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1" y="1873584"/>
            <a:ext cx="5120640" cy="2560320"/>
          </a:xfrm>
        </p:spPr>
        <p:txBody>
          <a:bodyPr rtlCol="0"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pPr rtl="0"/>
            <a:r>
              <a:rPr lang="uk-UA" noProof="0" smtClean="0"/>
              <a:t>Зразок заголовка</a:t>
            </a:r>
            <a:endParaRPr lang="uk-UA" noProof="0" dirty="0"/>
          </a:p>
        </p:txBody>
      </p:sp>
      <p:sp>
        <p:nvSpPr>
          <p:cNvPr id="15" name="Місце для зображення 14" descr="Пустий покажчик місця заповнення для зображення. Клацніть цей покажчик і виберіть зображення, яке потрібно додати"/>
          <p:cNvSpPr>
            <a:spLocks noGrp="1"/>
          </p:cNvSpPr>
          <p:nvPr>
            <p:ph type="pic" sz="quarter" idx="10"/>
          </p:nvPr>
        </p:nvSpPr>
        <p:spPr>
          <a:xfrm>
            <a:off x="6743703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rtl="0"/>
            <a:r>
              <a:rPr lang="uk-UA" noProof="0" smtClean="0"/>
              <a:t>Клацніть піктограму, щоб додати зображення</a:t>
            </a:r>
            <a:endParaRPr lang="uk-UA" noProof="0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295401" y="4572000"/>
            <a:ext cx="5120640" cy="1600200"/>
          </a:xfrm>
        </p:spPr>
        <p:txBody>
          <a:bodyPr rtlCol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uk-UA" noProof="0" smtClean="0"/>
              <a:t>Клацніть, щоб редагувати стиль зразка підзаголовка</a:t>
            </a:r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40281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 5"/>
          <p:cNvSpPr>
            <a:spLocks noChangeArrowheads="1"/>
          </p:cNvSpPr>
          <p:nvPr/>
        </p:nvSpPr>
        <p:spPr bwMode="white">
          <a:xfrm>
            <a:off x="9622368" y="0"/>
            <a:ext cx="2569632" cy="6858000"/>
          </a:xfrm>
          <a:custGeom>
            <a:avLst/>
            <a:gdLst/>
            <a:ahLst/>
            <a:cxnLst/>
            <a:rect l="l" t="t" r="r" b="b"/>
            <a:pathLst>
              <a:path w="1927224" h="685800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sz="1800" noProof="0" dirty="0"/>
          </a:p>
        </p:txBody>
      </p:sp>
      <p:sp>
        <p:nvSpPr>
          <p:cNvPr id="8" name="Полілінія 6"/>
          <p:cNvSpPr>
            <a:spLocks/>
          </p:cNvSpPr>
          <p:nvPr/>
        </p:nvSpPr>
        <p:spPr bwMode="auto">
          <a:xfrm>
            <a:off x="9237132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uk-UA" sz="1800" noProof="0" dirty="0"/>
          </a:p>
        </p:txBody>
      </p:sp>
      <p:sp>
        <p:nvSpPr>
          <p:cNvPr id="9" name="Полілінія 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uk-UA" sz="1800" noProof="0" dirty="0"/>
          </a:p>
        </p:txBody>
      </p:sp>
      <p:sp>
        <p:nvSpPr>
          <p:cNvPr id="10" name="Полілінія 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uk-UA" sz="1800" noProof="0" dirty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295398" y="2914650"/>
            <a:ext cx="8046720" cy="1557338"/>
          </a:xfrm>
        </p:spPr>
        <p:txBody>
          <a:bodyPr rtlCol="0"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pPr rtl="0"/>
            <a:r>
              <a:rPr lang="uk-UA" noProof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295398" y="4589463"/>
            <a:ext cx="8046718" cy="1011237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uk-UA" noProof="0" smtClean="0"/>
              <a:t>Редагувати стиль зразка тексту</a:t>
            </a:r>
          </a:p>
        </p:txBody>
      </p:sp>
    </p:spTree>
    <p:extLst>
      <p:ext uri="{BB962C8B-B14F-4D97-AF65-F5344CB8AC3E}">
        <p14:creationId xmlns:p14="http://schemas.microsoft.com/office/powerpoint/2010/main" val="151964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елементи вміст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295400" y="1828800"/>
            <a:ext cx="4572000" cy="4343400"/>
          </a:xfrm>
        </p:spPr>
        <p:txBody>
          <a:bodyPr rtlCol="0"/>
          <a:lstStyle/>
          <a:p>
            <a:pPr lvl="0" rtl="0"/>
            <a:r>
              <a:rPr lang="uk-UA" noProof="0" smtClean="0"/>
              <a:t>Редагувати стиль зразка тексту</a:t>
            </a:r>
          </a:p>
          <a:p>
            <a:pPr lvl="1" rtl="0"/>
            <a:r>
              <a:rPr lang="uk-UA" noProof="0" smtClean="0"/>
              <a:t>Другий рівень</a:t>
            </a:r>
          </a:p>
          <a:p>
            <a:pPr lvl="2" rtl="0"/>
            <a:r>
              <a:rPr lang="uk-UA" noProof="0" smtClean="0"/>
              <a:t>Третій рівень</a:t>
            </a:r>
          </a:p>
          <a:p>
            <a:pPr lvl="3" rtl="0"/>
            <a:r>
              <a:rPr lang="uk-UA" noProof="0" smtClean="0"/>
              <a:t>Четвертий рівень</a:t>
            </a:r>
          </a:p>
          <a:p>
            <a:pPr lvl="4" rtl="0"/>
            <a:r>
              <a:rPr lang="uk-UA" noProof="0" smtClean="0"/>
              <a:t>П’ятий рівень</a:t>
            </a:r>
            <a:endParaRPr lang="uk-UA" noProof="0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324600" y="1828799"/>
            <a:ext cx="4572000" cy="4343401"/>
          </a:xfrm>
        </p:spPr>
        <p:txBody>
          <a:bodyPr rtlCol="0"/>
          <a:lstStyle/>
          <a:p>
            <a:pPr lvl="0" rtl="0"/>
            <a:r>
              <a:rPr lang="uk-UA" noProof="0" smtClean="0"/>
              <a:t>Редагувати стиль зразка тексту</a:t>
            </a:r>
          </a:p>
          <a:p>
            <a:pPr lvl="1" rtl="0"/>
            <a:r>
              <a:rPr lang="uk-UA" noProof="0" smtClean="0"/>
              <a:t>Другий рівень</a:t>
            </a:r>
          </a:p>
          <a:p>
            <a:pPr lvl="2" rtl="0"/>
            <a:r>
              <a:rPr lang="uk-UA" noProof="0" smtClean="0"/>
              <a:t>Третій рівень</a:t>
            </a:r>
          </a:p>
          <a:p>
            <a:pPr lvl="3" rtl="0"/>
            <a:r>
              <a:rPr lang="uk-UA" noProof="0" smtClean="0"/>
              <a:t>Четвертий рівень</a:t>
            </a:r>
          </a:p>
          <a:p>
            <a:pPr lvl="4" rtl="0"/>
            <a:r>
              <a:rPr lang="uk-UA" noProof="0" smtClean="0"/>
              <a:t>П’ятий рівень</a:t>
            </a:r>
            <a:endParaRPr lang="uk-UA" noProof="0" dirty="0"/>
          </a:p>
        </p:txBody>
      </p:sp>
      <p:sp>
        <p:nvSpPr>
          <p:cNvPr id="6" name="Місце для нижнього колонтитула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 dirty="0" smtClean="0"/>
              <a:t>Додайте нижній колонтитул</a:t>
            </a:r>
            <a:endParaRPr lang="uk-UA" noProof="0" dirty="0"/>
          </a:p>
        </p:txBody>
      </p:sp>
      <p:sp>
        <p:nvSpPr>
          <p:cNvPr id="5" name="Місце для дати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4CC3525-768E-45EB-A208-39FF18F3A3F2}" type="datetime1">
              <a:rPr lang="uk-UA" noProof="0" smtClean="0"/>
              <a:pPr rtl="0"/>
              <a:t>19.03.2020</a:t>
            </a:fld>
            <a:endParaRPr lang="uk-UA" noProof="0" dirty="0"/>
          </a:p>
        </p:txBody>
      </p:sp>
      <p:sp>
        <p:nvSpPr>
          <p:cNvPr id="7" name="Місце для номера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uk-UA" noProof="0" smtClean="0"/>
              <a:pPr rtl="0"/>
              <a:t>‹#›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44820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rtlCol="0"/>
          <a:lstStyle/>
          <a:p>
            <a:pPr rtl="0"/>
            <a:r>
              <a:rPr lang="uk-UA" noProof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572000" cy="850392"/>
          </a:xfrm>
        </p:spPr>
        <p:txBody>
          <a:bodyPr rtlCol="0"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uk-UA" noProof="0" smtClean="0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1295400" y="2705100"/>
            <a:ext cx="4572000" cy="3467100"/>
          </a:xfrm>
        </p:spPr>
        <p:txBody>
          <a:bodyPr rtlCol="0"/>
          <a:lstStyle/>
          <a:p>
            <a:pPr lvl="0" rtl="0"/>
            <a:r>
              <a:rPr lang="uk-UA" noProof="0" smtClean="0"/>
              <a:t>Редагувати стиль зразка тексту</a:t>
            </a:r>
          </a:p>
          <a:p>
            <a:pPr lvl="1" rtl="0"/>
            <a:r>
              <a:rPr lang="uk-UA" noProof="0" smtClean="0"/>
              <a:t>Другий рівень</a:t>
            </a:r>
          </a:p>
          <a:p>
            <a:pPr lvl="2" rtl="0"/>
            <a:r>
              <a:rPr lang="uk-UA" noProof="0" smtClean="0"/>
              <a:t>Третій рівень</a:t>
            </a:r>
          </a:p>
          <a:p>
            <a:pPr lvl="3" rtl="0"/>
            <a:r>
              <a:rPr lang="uk-UA" noProof="0" smtClean="0"/>
              <a:t>Четвертий рівень</a:t>
            </a:r>
          </a:p>
          <a:p>
            <a:pPr lvl="4" rtl="0"/>
            <a:r>
              <a:rPr lang="uk-UA" noProof="0" smtClean="0"/>
              <a:t>П’ятий рівень</a:t>
            </a:r>
            <a:endParaRPr lang="uk-UA" noProof="0" dirty="0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324600" y="1828800"/>
            <a:ext cx="4572000" cy="847725"/>
          </a:xfrm>
        </p:spPr>
        <p:txBody>
          <a:bodyPr rtlCol="0"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uk-UA" noProof="0" smtClean="0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324600" y="2705100"/>
            <a:ext cx="4572000" cy="3467100"/>
          </a:xfrm>
        </p:spPr>
        <p:txBody>
          <a:bodyPr rtlCol="0"/>
          <a:lstStyle/>
          <a:p>
            <a:pPr lvl="0" rtl="0"/>
            <a:r>
              <a:rPr lang="uk-UA" noProof="0" smtClean="0"/>
              <a:t>Редагувати стиль зразка тексту</a:t>
            </a:r>
          </a:p>
          <a:p>
            <a:pPr lvl="1" rtl="0"/>
            <a:r>
              <a:rPr lang="uk-UA" noProof="0" smtClean="0"/>
              <a:t>Другий рівень</a:t>
            </a:r>
          </a:p>
          <a:p>
            <a:pPr lvl="2" rtl="0"/>
            <a:r>
              <a:rPr lang="uk-UA" noProof="0" smtClean="0"/>
              <a:t>Третій рівень</a:t>
            </a:r>
          </a:p>
          <a:p>
            <a:pPr lvl="3" rtl="0"/>
            <a:r>
              <a:rPr lang="uk-UA" noProof="0" smtClean="0"/>
              <a:t>Четвертий рівень</a:t>
            </a:r>
          </a:p>
          <a:p>
            <a:pPr lvl="4" rtl="0"/>
            <a:r>
              <a:rPr lang="uk-UA" noProof="0" smtClean="0"/>
              <a:t>П’ятий рівень</a:t>
            </a:r>
            <a:endParaRPr lang="uk-UA" noProof="0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 dirty="0" smtClean="0"/>
              <a:t>Додайте нижній колонтитул</a:t>
            </a:r>
            <a:endParaRPr lang="uk-UA" noProof="0" dirty="0"/>
          </a:p>
        </p:txBody>
      </p:sp>
      <p:sp>
        <p:nvSpPr>
          <p:cNvPr id="7" name="Місце для дати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D8A62FE-B5CE-47C1-9B3B-B60CE3B686E2}" type="datetime1">
              <a:rPr lang="uk-UA" noProof="0" smtClean="0"/>
              <a:pPr rtl="0"/>
              <a:t>19.03.2020</a:t>
            </a:fld>
            <a:endParaRPr lang="uk-UA" noProof="0" dirty="0"/>
          </a:p>
        </p:txBody>
      </p:sp>
      <p:sp>
        <p:nvSpPr>
          <p:cNvPr id="9" name="Місце для номера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uk-UA" noProof="0" smtClean="0"/>
              <a:pPr rtl="0"/>
              <a:t>‹#›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60236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 smtClean="0"/>
              <a:t>Зразок заголовка</a:t>
            </a:r>
            <a:endParaRPr lang="uk-UA" noProof="0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 dirty="0" smtClean="0"/>
              <a:t>Додайте нижній колонтитул</a:t>
            </a:r>
            <a:endParaRPr lang="uk-UA" noProof="0" dirty="0"/>
          </a:p>
        </p:txBody>
      </p:sp>
      <p:sp>
        <p:nvSpPr>
          <p:cNvPr id="3" name="Місце для дати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FF4A27F-76A7-46F5-B4D0-5798BCA366ED}" type="datetime1">
              <a:rPr lang="uk-UA" noProof="0" smtClean="0"/>
              <a:pPr rtl="0"/>
              <a:t>19.03.2020</a:t>
            </a:fld>
            <a:endParaRPr lang="uk-UA" noProof="0" dirty="0"/>
          </a:p>
        </p:txBody>
      </p:sp>
      <p:sp>
        <p:nvSpPr>
          <p:cNvPr id="5" name="Місце для номера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uk-UA" noProof="0" smtClean="0"/>
              <a:pPr rtl="0"/>
              <a:t>‹#›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39733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нижнього колонтитула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 dirty="0" smtClean="0"/>
              <a:t>Додайте нижній колонтитул</a:t>
            </a:r>
            <a:endParaRPr lang="uk-UA" noProof="0" dirty="0"/>
          </a:p>
        </p:txBody>
      </p:sp>
      <p:sp>
        <p:nvSpPr>
          <p:cNvPr id="2" name="Місце для дати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06B736C-684D-45FE-AD5C-E55742E6DE05}" type="datetime1">
              <a:rPr lang="uk-UA" noProof="0" smtClean="0"/>
              <a:pPr rtl="0"/>
              <a:t>19.03.2020</a:t>
            </a:fld>
            <a:endParaRPr lang="uk-UA" noProof="0" dirty="0"/>
          </a:p>
        </p:txBody>
      </p:sp>
      <p:sp>
        <p:nvSpPr>
          <p:cNvPr id="4" name="Місце для номера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uk-UA" noProof="0" smtClean="0"/>
              <a:pPr rtl="0"/>
              <a:t>‹#›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98363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uk-UA" noProof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вмісту 2"/>
          <p:cNvSpPr>
            <a:spLocks noGrp="1"/>
          </p:cNvSpPr>
          <p:nvPr>
            <p:ph idx="1"/>
          </p:nvPr>
        </p:nvSpPr>
        <p:spPr>
          <a:xfrm>
            <a:off x="4728209" y="1828800"/>
            <a:ext cx="6126480" cy="4343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uk-UA" noProof="0" smtClean="0"/>
              <a:t>Редагувати стиль зразка тексту</a:t>
            </a:r>
          </a:p>
          <a:p>
            <a:pPr lvl="1" rtl="0"/>
            <a:r>
              <a:rPr lang="uk-UA" noProof="0" smtClean="0"/>
              <a:t>Другий рівень</a:t>
            </a:r>
          </a:p>
          <a:p>
            <a:pPr lvl="2" rtl="0"/>
            <a:r>
              <a:rPr lang="uk-UA" noProof="0" smtClean="0"/>
              <a:t>Третій рівень</a:t>
            </a:r>
          </a:p>
          <a:p>
            <a:pPr lvl="3" rtl="0"/>
            <a:r>
              <a:rPr lang="uk-UA" noProof="0" smtClean="0"/>
              <a:t>Четвертий рівень</a:t>
            </a:r>
          </a:p>
          <a:p>
            <a:pPr lvl="4" rtl="0"/>
            <a:r>
              <a:rPr lang="uk-UA" noProof="0" smtClean="0"/>
              <a:t>П’ятий рівень</a:t>
            </a:r>
            <a:endParaRPr lang="uk-UA" noProof="0" dirty="0"/>
          </a:p>
        </p:txBody>
      </p:sp>
      <p:sp>
        <p:nvSpPr>
          <p:cNvPr id="4" name="Місце для тексту 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 noProof="0" smtClean="0"/>
              <a:t>Редагувати стиль зразка тексту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 dirty="0" smtClean="0"/>
              <a:t>Додайте нижній колонтитул</a:t>
            </a:r>
            <a:endParaRPr lang="uk-UA" noProof="0" dirty="0"/>
          </a:p>
        </p:txBody>
      </p:sp>
      <p:sp>
        <p:nvSpPr>
          <p:cNvPr id="5" name="Місце для дати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1DCBA0-2C6F-4A7F-8D0B-87E17B364E4E}" type="datetime1">
              <a:rPr lang="uk-UA" noProof="0" smtClean="0"/>
              <a:pPr rtl="0"/>
              <a:t>19.03.2020</a:t>
            </a:fld>
            <a:endParaRPr lang="uk-UA" noProof="0" dirty="0"/>
          </a:p>
        </p:txBody>
      </p:sp>
      <p:sp>
        <p:nvSpPr>
          <p:cNvPr id="7" name="Місце для номера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uk-UA" noProof="0" smtClean="0"/>
              <a:pPr rtl="0"/>
              <a:t>‹#›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5476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 6"/>
          <p:cNvSpPr/>
          <p:nvPr userDrawn="1"/>
        </p:nvSpPr>
        <p:spPr bwMode="white">
          <a:xfrm>
            <a:off x="0" y="0"/>
            <a:ext cx="12192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8" name="Прямокутник 7"/>
          <p:cNvSpPr/>
          <p:nvPr userDrawn="1"/>
        </p:nvSpPr>
        <p:spPr>
          <a:xfrm>
            <a:off x="0" y="1371600"/>
            <a:ext cx="12192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9" name="Прямокутник 8"/>
          <p:cNvSpPr/>
          <p:nvPr userDrawn="1"/>
        </p:nvSpPr>
        <p:spPr>
          <a:xfrm>
            <a:off x="0" y="1443006"/>
            <a:ext cx="12192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uk-UA" noProof="0" dirty="0" smtClean="0"/>
              <a:t>Клацніть, щоб змінити стиль зразка заголовка</a:t>
            </a:r>
            <a:endParaRPr lang="uk-UA" noProof="0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uk-UA" noProof="0" dirty="0" smtClean="0"/>
              <a:t>Зразки заголовків</a:t>
            </a:r>
          </a:p>
          <a:p>
            <a:pPr lvl="1" rtl="0"/>
            <a:r>
              <a:rPr lang="uk-UA" noProof="0" dirty="0" smtClean="0"/>
              <a:t>Другий рівень</a:t>
            </a:r>
          </a:p>
          <a:p>
            <a:pPr lvl="2" rtl="0"/>
            <a:r>
              <a:rPr lang="uk-UA" noProof="0" dirty="0" smtClean="0"/>
              <a:t>Третій рівень</a:t>
            </a:r>
          </a:p>
          <a:p>
            <a:pPr lvl="3" rtl="0"/>
            <a:r>
              <a:rPr lang="uk-UA" noProof="0" dirty="0" smtClean="0"/>
              <a:t>Четвертий рівень</a:t>
            </a:r>
          </a:p>
          <a:p>
            <a:pPr lvl="4" rtl="0"/>
            <a:r>
              <a:rPr lang="uk-UA" noProof="0" dirty="0" smtClean="0"/>
              <a:t>П’ятий рівень</a:t>
            </a:r>
            <a:endParaRPr lang="uk-UA" noProof="0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1295399" y="6374999"/>
            <a:ext cx="62432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uk-UA" noProof="0" dirty="0" smtClean="0"/>
              <a:t>Додайте нижній колонтитул</a:t>
            </a:r>
            <a:endParaRPr lang="uk-UA" noProof="0" dirty="0"/>
          </a:p>
        </p:txBody>
      </p:sp>
      <p:sp>
        <p:nvSpPr>
          <p:cNvPr id="4" name="Місце для дати 3"/>
          <p:cNvSpPr>
            <a:spLocks noGrp="1"/>
          </p:cNvSpPr>
          <p:nvPr>
            <p:ph type="dt" sz="half" idx="2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3CE802B3-9F8E-475A-86FD-4558448022A4}" type="datetime1">
              <a:rPr lang="uk-UA" noProof="0" smtClean="0"/>
              <a:pPr rtl="0"/>
              <a:t>19.03.2020</a:t>
            </a:fld>
            <a:endParaRPr lang="uk-UA" noProof="0" dirty="0"/>
          </a:p>
        </p:txBody>
      </p:sp>
      <p:sp>
        <p:nvSpPr>
          <p:cNvPr id="6" name="Місце для номера слайда 5"/>
          <p:cNvSpPr>
            <a:spLocks noGrp="1"/>
          </p:cNvSpPr>
          <p:nvPr>
            <p:ph type="sldNum" sz="quarter" idx="4"/>
          </p:nvPr>
        </p:nvSpPr>
        <p:spPr>
          <a:xfrm>
            <a:off x="9525000" y="6374999"/>
            <a:ext cx="1371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A7F8E3F6-DE14-48B2-B2BC-6FABA9630FB8}" type="slidenum">
              <a:rPr lang="uk-UA" noProof="0" smtClean="0"/>
              <a:pPr rtl="0"/>
              <a:t>‹#›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5947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1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7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Relationship Id="rId9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uk-UA" dirty="0" smtClean="0"/>
              <a:t>Макет заголовка із зображенням</a:t>
            </a:r>
            <a:endParaRPr lang="uk-UA" dirty="0"/>
          </a:p>
        </p:txBody>
      </p:sp>
      <p:pic>
        <p:nvPicPr>
          <p:cNvPr id="5" name="Місце для зображення 4" descr="Вулиця міста з ефектом розмиття під час руху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" b="14"/>
          <a:stretch>
            <a:fillRect/>
          </a:stretch>
        </p:blipFill>
        <p:spPr/>
      </p:pic>
      <p:sp>
        <p:nvSpPr>
          <p:cNvPr id="3" name="Підзаголовок 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uk-UA" dirty="0" smtClean="0"/>
              <a:t>Підзаголовок</a:t>
            </a:r>
            <a:endParaRPr lang="uk-UA" dirty="0"/>
          </a:p>
        </p:txBody>
      </p:sp>
      <p:pic>
        <p:nvPicPr>
          <p:cNvPr id="6" name="Рисунок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62" y="1035353"/>
            <a:ext cx="8716392" cy="54151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3" name="Рисунок 2" descr="bann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799" y="333177"/>
            <a:ext cx="4955829" cy="56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788" y="422950"/>
            <a:ext cx="667437" cy="3830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676" y="300953"/>
            <a:ext cx="636178" cy="62701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0" name="Рисунок 4" descr="Світлина від Фонд развития г.Николаева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159" y="312236"/>
            <a:ext cx="964640" cy="58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734491" y="1611785"/>
            <a:ext cx="8744891" cy="295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 flipV="1">
            <a:off x="3734491" y="1468371"/>
            <a:ext cx="874489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uk-UA" altLang="uk-U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uk-UA" alt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 flipV="1">
            <a:off x="3734491" y="8036244"/>
            <a:ext cx="874489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0" y="6669359"/>
            <a:ext cx="9144000" cy="34634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500" b="1" i="1" dirty="0" smtClean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Практики громадських префектів</a:t>
            </a:r>
            <a:endParaRPr lang="ru-RU" sz="2500" b="1" i="1" dirty="0">
              <a:solidFill>
                <a:schemeClr val="tx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8059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7651" y="751447"/>
            <a:ext cx="9601200" cy="103685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РЕКОМЕНДАЦІЇ З ЗАЛУЧЕННЯ ТА ОЦІНКИ ЗАЦІКАВЛЕНИХ СТОРІН ПРИ ВПРОВАДЖЕННІ «ЕЛЕКТРОННОГО КВИТКА»</a:t>
            </a:r>
            <a:br>
              <a:rPr lang="uk-UA" dirty="0"/>
            </a:br>
            <a:endParaRPr lang="uk-UA" dirty="0"/>
          </a:p>
        </p:txBody>
      </p:sp>
      <p:pic>
        <p:nvPicPr>
          <p:cNvPr id="7" name="Рисунок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126" y="1788297"/>
            <a:ext cx="2722925" cy="2653074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261258" y="1513977"/>
            <a:ext cx="8817428" cy="4531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07647C"/>
              </a:buClr>
              <a:buSzPts val="800"/>
              <a:buFont typeface="Symbol" panose="05050102010706020507" pitchFamily="18" charset="2"/>
              <a:buChar char=""/>
              <a:tabLst>
                <a:tab pos="481330" algn="l"/>
              </a:tabLst>
            </a:pPr>
            <a:r>
              <a:rPr lang="uk-UA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Здійснити детальне обговорення між різними зацікавленими сторонами: </a:t>
            </a: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обраними чиновниками, державними службовцями, приватними зацікавленими сторонами, щоб отримати «повну картину </a:t>
            </a: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впровадженні електронного квитка</a:t>
            </a: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» та щоб визначити необхідні ресурси, слабкі місця та невідповідності поточного стану мобільності в м. Херсоні;</a:t>
            </a:r>
            <a:endParaRPr lang="uk-UA" sz="1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07647C"/>
              </a:buClr>
              <a:buSzPts val="800"/>
              <a:buFont typeface="Symbol" panose="05050102010706020507" pitchFamily="18" charset="2"/>
              <a:buChar char=""/>
              <a:tabLst>
                <a:tab pos="481330" algn="l"/>
              </a:tabLst>
            </a:pPr>
            <a:r>
              <a:rPr lang="uk-UA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Підвищити обізнаність щодо високого рівня взаємозалежності </a:t>
            </a: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між обраними варіантами </a:t>
            </a: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впровадженні «електронного квитка» </a:t>
            </a: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з урахуванням усіх видів транспорту, їх взаємодоповнюваності та узгодження розкладів руху з метою забезпечення вибіркового розвитку видів транспорту, адаптованих до міського середовища, щоб сприяти привабливій системі користувачів громадського транспорту, одночасно зменшуючи використання приватних автомобілів;</a:t>
            </a:r>
            <a:endParaRPr lang="uk-UA" sz="1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07647C"/>
              </a:buClr>
              <a:buSzPts val="800"/>
              <a:buFont typeface="Symbol" panose="05050102010706020507" pitchFamily="18" charset="2"/>
              <a:buChar char=""/>
              <a:tabLst>
                <a:tab pos="481330" algn="l"/>
              </a:tabLst>
            </a:pPr>
            <a:r>
              <a:rPr lang="uk-UA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Забезпечити узгодженість між галузевою логікою </a:t>
            </a: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шляхом сприяння використанню інтегрованого комплексного підходу до послуг, що надаються, з метою узгодження логічних схем, що застосовуються на рівні мереж, а також планування організації та інфраструктури; регулювання та експлуатація; ціноутворення; якість обслуговування; комунікація та планування.</a:t>
            </a:r>
            <a:endParaRPr lang="uk-UA" sz="1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07647C"/>
              </a:buClr>
              <a:buSzPts val="800"/>
              <a:buFont typeface="Symbol" panose="05050102010706020507" pitchFamily="18" charset="2"/>
              <a:buChar char=""/>
              <a:tabLst>
                <a:tab pos="481330" algn="l"/>
              </a:tabLst>
            </a:pPr>
            <a:r>
              <a:rPr lang="uk-UA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Покращити співпрацю між різними органами влади, </a:t>
            </a: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координувати галузеві підходи залежно від кількості власників, особливо у дорожній галузі, та сприяти узгодженості політики</a:t>
            </a: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«електронного квитка» </a:t>
            </a: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з територіальним плануванням (генеральний план, правила землекористування тощо).</a:t>
            </a:r>
            <a:endParaRPr lang="uk-UA" sz="1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07647C"/>
              </a:buClr>
              <a:buSzPts val="800"/>
              <a:buFont typeface="Symbol" panose="05050102010706020507" pitchFamily="18" charset="2"/>
              <a:buChar char=""/>
              <a:tabLst>
                <a:tab pos="481330" algn="l"/>
              </a:tabLst>
            </a:pPr>
            <a:r>
              <a:rPr lang="uk-UA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Розробити схеми ефективного консультування </a:t>
            </a: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з населенням, учасниками </a:t>
            </a:r>
            <a:r>
              <a:rPr lang="uk-UA" sz="1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дорожньго</a:t>
            </a: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руху, зацікавленими сторонами у сфері пасажирських перевезень.</a:t>
            </a:r>
            <a:endParaRPr lang="uk-UA" sz="1400" u="none" strike="noStrike" spc="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9" name="Рисунок 2" descr="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171" y="6297782"/>
            <a:ext cx="4955829" cy="56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160" y="6387555"/>
            <a:ext cx="667437" cy="3830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48" y="6265558"/>
            <a:ext cx="636178" cy="62701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Рисунок 4" descr="Світлина від Фонд развития г.Николаева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531" y="6276841"/>
            <a:ext cx="964640" cy="58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0" y="6669359"/>
            <a:ext cx="9144000" cy="34634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500" b="1" i="1" dirty="0" smtClean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Практики громадських префектів</a:t>
            </a:r>
            <a:endParaRPr lang="ru-RU" sz="2500" b="1" i="1" dirty="0">
              <a:solidFill>
                <a:schemeClr val="tx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9756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uk-UA" dirty="0" smtClean="0"/>
              <a:t>ДЯКУЮ ЗА УВАГУ!</a:t>
            </a:r>
            <a:endParaRPr lang="uk-UA" dirty="0"/>
          </a:p>
        </p:txBody>
      </p:sp>
      <p:sp>
        <p:nvSpPr>
          <p:cNvPr id="8" name="Пі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9" name="Рисунок 2" descr="ban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171" y="6297782"/>
            <a:ext cx="4955829" cy="56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160" y="6387555"/>
            <a:ext cx="667437" cy="3830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48" y="6265558"/>
            <a:ext cx="636178" cy="62701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Рисунок 4" descr="Світлина від Фонд развития г.Николаева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531" y="6276841"/>
            <a:ext cx="964640" cy="58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0" y="6669359"/>
            <a:ext cx="9144000" cy="34634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500" b="1" i="1" dirty="0" smtClean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Практики громадських префектів</a:t>
            </a:r>
            <a:endParaRPr lang="ru-RU" sz="2500" b="1" i="1" dirty="0">
              <a:solidFill>
                <a:schemeClr val="tx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6665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985837"/>
          </a:xfrm>
        </p:spPr>
        <p:txBody>
          <a:bodyPr rtlCol="0">
            <a:normAutofit/>
          </a:bodyPr>
          <a:lstStyle/>
          <a:p>
            <a:pPr algn="ctr" fontAlgn="base"/>
            <a:r>
              <a:rPr lang="uk-UA" dirty="0"/>
              <a:t>РЕЗУЛЬТАТИ </a:t>
            </a:r>
            <a:br>
              <a:rPr lang="uk-UA" dirty="0"/>
            </a:br>
            <a:r>
              <a:rPr lang="uk-UA" i="1" dirty="0"/>
              <a:t>Громадська організація “Імпульс Херсонщини”</a:t>
            </a:r>
            <a:endParaRPr lang="uk-UA" dirty="0"/>
          </a:p>
        </p:txBody>
      </p:sp>
      <p:graphicFrame>
        <p:nvGraphicFramePr>
          <p:cNvPr id="4" name="Таблиця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727842"/>
              </p:ext>
            </p:extLst>
          </p:nvPr>
        </p:nvGraphicFramePr>
        <p:xfrm>
          <a:off x="914399" y="1711234"/>
          <a:ext cx="10319657" cy="4062548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10319657">
                  <a:extLst>
                    <a:ext uri="{9D8B030D-6E8A-4147-A177-3AD203B41FA5}">
                      <a16:colId xmlns:a16="http://schemas.microsoft.com/office/drawing/2014/main" val="1796281148"/>
                    </a:ext>
                  </a:extLst>
                </a:gridCol>
              </a:tblGrid>
              <a:tr h="41047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400" dirty="0">
                          <a:effectLst/>
                        </a:rPr>
                        <a:t>Загальна інформація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92020725"/>
                  </a:ext>
                </a:extLst>
              </a:tr>
              <a:tr h="41047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400" dirty="0">
                          <a:effectLst/>
                        </a:rPr>
                        <a:t>Цілі проекту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2172710"/>
                  </a:ext>
                </a:extLst>
              </a:tr>
              <a:tr h="41047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400" dirty="0">
                          <a:effectLst/>
                        </a:rPr>
                        <a:t>Аналіз діяльності громадського електротранспорту Херсона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3065232"/>
                  </a:ext>
                </a:extLst>
              </a:tr>
              <a:tr h="410473">
                <a:tc>
                  <a:txBody>
                    <a:bodyPr/>
                    <a:lstStyle/>
                    <a:p>
                      <a:pPr marL="565785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Динаміка </a:t>
                      </a:r>
                      <a:r>
                        <a:rPr lang="uk-UA" sz="1400" dirty="0">
                          <a:effectLst/>
                        </a:rPr>
                        <a:t>перевезення пасажирів  ХЕТ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34913501"/>
                  </a:ext>
                </a:extLst>
              </a:tr>
              <a:tr h="379612">
                <a:tc>
                  <a:txBody>
                    <a:bodyPr/>
                    <a:lstStyle/>
                    <a:p>
                      <a:pPr marL="565785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Аналіз </a:t>
                      </a:r>
                      <a:r>
                        <a:rPr lang="uk-UA" sz="1400" dirty="0">
                          <a:effectLst/>
                        </a:rPr>
                        <a:t>виплат компенсацій за пільговий проїзд пасажирів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9381265"/>
                  </a:ext>
                </a:extLst>
              </a:tr>
              <a:tr h="37961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400" dirty="0">
                          <a:effectLst/>
                        </a:rPr>
                        <a:t>Результати дослідження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4925050"/>
                  </a:ext>
                </a:extLst>
              </a:tr>
              <a:tr h="166143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400" dirty="0">
                          <a:effectLst/>
                        </a:rPr>
                        <a:t>Рекомендації з залучення та оцінки зацікавлених сторін при впровадженні «електронного квитка»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76340415"/>
                  </a:ext>
                </a:extLst>
              </a:tr>
            </a:tbl>
          </a:graphicData>
        </a:graphic>
      </p:graphicFrame>
      <p:pic>
        <p:nvPicPr>
          <p:cNvPr id="6" name="Рисунок 2" descr="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171" y="6297782"/>
            <a:ext cx="4955829" cy="56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160" y="6387555"/>
            <a:ext cx="667437" cy="3830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48" y="6265558"/>
            <a:ext cx="636178" cy="62701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4" descr="Світлина від Фонд развития г.Николаева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531" y="6276841"/>
            <a:ext cx="964640" cy="58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0" y="6669359"/>
            <a:ext cx="9144000" cy="34634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500" b="1" i="1" dirty="0" smtClean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Практики громадських префектів</a:t>
            </a:r>
            <a:endParaRPr lang="ru-RU" sz="2500" b="1" i="1" dirty="0">
              <a:solidFill>
                <a:schemeClr val="tx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3987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тексту 3"/>
          <p:cNvSpPr>
            <a:spLocks noGrp="1"/>
          </p:cNvSpPr>
          <p:nvPr>
            <p:ph type="body" idx="1"/>
          </p:nvPr>
        </p:nvSpPr>
        <p:spPr>
          <a:xfrm>
            <a:off x="902425" y="1039019"/>
            <a:ext cx="8046718" cy="1011237"/>
          </a:xfrm>
        </p:spPr>
        <p:txBody>
          <a:bodyPr rtlCol="0"/>
          <a:lstStyle/>
          <a:p>
            <a:r>
              <a:rPr lang="uk-UA" dirty="0"/>
              <a:t>Місто Херсон - адміністративний центр Херсонської області з населенням близько 0,3 млн. осіб. </a:t>
            </a:r>
          </a:p>
        </p:txBody>
      </p:sp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596" y="261258"/>
            <a:ext cx="1140415" cy="12833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кутник 6"/>
          <p:cNvSpPr/>
          <p:nvPr/>
        </p:nvSpPr>
        <p:spPr>
          <a:xfrm>
            <a:off x="512712" y="2191103"/>
            <a:ext cx="843643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Місцева влада при організація роботи громадського транспорту в Херсоні намагається збалансувати незначний бюджет з основними потребами в мобільності, орієнтований на основні коридори з: 7 тролейбусних маршрутів загальною протяжністю 151,5 км та 26 автобусних та маршрутних маршрутів загальною довжиною 136,5. 5 км. Тролейбусними маршрутами керує комунальний оператор громадського транспорту ХЕТ із парком з 45 тролейбусів. Автобусні маршрути обслуговуються комунальною автобусною компанією та 6 приватними транспортними операторами з парком приблизно 182 та 347 автобусів і</a:t>
            </a:r>
            <a:r>
              <a:rPr lang="uk-UA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маршруток відповідно. </a:t>
            </a:r>
            <a:endParaRPr lang="uk-UA" dirty="0"/>
          </a:p>
        </p:txBody>
      </p:sp>
      <p:sp>
        <p:nvSpPr>
          <p:cNvPr id="8" name="Прямокутник 7"/>
          <p:cNvSpPr/>
          <p:nvPr/>
        </p:nvSpPr>
        <p:spPr>
          <a:xfrm>
            <a:off x="3681693" y="206849"/>
            <a:ext cx="3762568" cy="6742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uk-UA" sz="2800" dirty="0"/>
              <a:t>Загальна інформація</a:t>
            </a:r>
            <a:endParaRPr lang="uk-U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2629989" y="4700835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Суми компенсації за перевезення пільгових категорії пасажирів к платним категоріям, які у порівнянні з іншими містами України, значно більші. Так, в м. Херсоні станом на серпень 2018 р. вищезазначений коефіцієнт складає 1 до 4,15, коли в інших містах 1 до 2,7. </a:t>
            </a:r>
            <a:endParaRPr lang="uk-UA" dirty="0"/>
          </a:p>
        </p:txBody>
      </p:sp>
      <p:pic>
        <p:nvPicPr>
          <p:cNvPr id="10" name="Рисунок 2" descr="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541" y="6285978"/>
            <a:ext cx="4955829" cy="56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530" y="6375751"/>
            <a:ext cx="667437" cy="3830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418" y="6253754"/>
            <a:ext cx="636178" cy="62701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Рисунок 4" descr="Світлина від Фонд развития г.Николаева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901" y="6265037"/>
            <a:ext cx="964640" cy="58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0" y="6669359"/>
            <a:ext cx="9144000" cy="34634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500" b="1" i="1" dirty="0" smtClean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Практики громадських префектів</a:t>
            </a:r>
            <a:endParaRPr lang="ru-RU" sz="2500" b="1" i="1" dirty="0">
              <a:solidFill>
                <a:schemeClr val="tx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7477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lvl="0" algn="ctr"/>
            <a:r>
              <a:rPr lang="uk-UA" dirty="0"/>
              <a:t>ЦІЛІ ПРОЕКТУ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548640" y="1828799"/>
            <a:ext cx="11090366" cy="4611189"/>
          </a:xfrm>
        </p:spPr>
        <p:txBody>
          <a:bodyPr rtlCol="0">
            <a:normAutofit fontScale="70000" lnSpcReduction="20000"/>
          </a:bodyPr>
          <a:lstStyle/>
          <a:p>
            <a:pPr marL="0" indent="0" algn="ctr" fontAlgn="base">
              <a:buNone/>
            </a:pPr>
            <a:r>
              <a:rPr lang="uk-UA" dirty="0"/>
              <a:t>Під час здійснення проекту «Громадська префектура для ефективних місцевих бюджетів півдня України» за підтримки ФРММ та NED було проведено аналіз ефективності використання бюджетних коштів на компенсацію проїзду пільгових категорій зокрема:</a:t>
            </a:r>
          </a:p>
          <a:p>
            <a:pPr lvl="0"/>
            <a:r>
              <a:rPr lang="uk-UA" dirty="0"/>
              <a:t>проведено аналіз ефективності використання бюджетних коштів на компенсацію проїзду пільгових категорій за допомогою підрахунку перевезень пасажирів в електротранспорті м. Херсона;</a:t>
            </a:r>
          </a:p>
          <a:p>
            <a:pPr lvl="0"/>
            <a:r>
              <a:rPr lang="uk-UA" dirty="0"/>
              <a:t>запропоновано оптимізувати суму (навантаження на міський бюджет) при перевезенні пільгових категорій громадян яке відбудеться при впровадженні електронного квитка;</a:t>
            </a:r>
          </a:p>
          <a:p>
            <a:pPr lvl="0"/>
            <a:r>
              <a:rPr lang="uk-UA" dirty="0"/>
              <a:t>обґрунтовано необхідність впровадження «електронного квитка» в міському пасажирському транспорті; </a:t>
            </a:r>
          </a:p>
          <a:p>
            <a:pPr lvl="0"/>
            <a:r>
              <a:rPr lang="uk-UA" dirty="0"/>
              <a:t>розроблено концепцію та дорожню карту з видачі персоніфікованих карт пільговим категоріям громадян, залучено членів виконкому до прийняття концепції та дорожньої карти через обговорення умов впровадження  «електронного квитка» в міському транспорті; ..</a:t>
            </a:r>
          </a:p>
          <a:p>
            <a:pPr lvl="0"/>
            <a:r>
              <a:rPr lang="uk-UA" dirty="0"/>
              <a:t>проведено </a:t>
            </a:r>
            <a:r>
              <a:rPr lang="uk-UA" dirty="0" err="1"/>
              <a:t>адвокаційну</a:t>
            </a:r>
            <a:r>
              <a:rPr lang="uk-UA" dirty="0"/>
              <a:t> кампанію з залученням радників міського голови, небайдужих громадян, засобів ЗМІ та в соціальних мереж про результати дослідження, та про необхідність прийняття проекту про впровадження  «електронного квитка» в міському пасажирському транспорті, який зокрема включатиме концепцію та дорожню карту з видачі персоніфікованих карт пільговим категоріям громадян, що дозволить більш ефективно витрачати гроші місцевого бюджету .</a:t>
            </a:r>
          </a:p>
        </p:txBody>
      </p:sp>
      <p:pic>
        <p:nvPicPr>
          <p:cNvPr id="6" name="Рисунок 2" descr="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171" y="6297782"/>
            <a:ext cx="4955829" cy="56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160" y="6387555"/>
            <a:ext cx="667437" cy="3830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48" y="6265558"/>
            <a:ext cx="636178" cy="62701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4" descr="Світлина від Фонд развития г.Николаева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531" y="6276841"/>
            <a:ext cx="964640" cy="58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0" y="6669359"/>
            <a:ext cx="9144000" cy="34634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500" b="1" i="1" dirty="0" smtClean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Практики громадських префектів</a:t>
            </a:r>
            <a:endParaRPr lang="ru-RU" sz="2500" b="1" i="1" dirty="0">
              <a:solidFill>
                <a:schemeClr val="tx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1385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1295400" y="182879"/>
            <a:ext cx="6400800" cy="1311881"/>
          </a:xfrm>
        </p:spPr>
        <p:txBody>
          <a:bodyPr rtlCol="0">
            <a:normAutofit/>
          </a:bodyPr>
          <a:lstStyle/>
          <a:p>
            <a:pPr lvl="0" algn="ctr" fontAlgn="base"/>
            <a:r>
              <a:rPr lang="uk-UA" sz="2800" dirty="0"/>
              <a:t>АНАЛІЗ ДІЯЛЬНОСТІ ГРОМАДСЬКОГО ЕЛЕКТРОТРАНСПОРТУ ХЕРСОНА</a:t>
            </a:r>
          </a:p>
        </p:txBody>
      </p:sp>
      <p:sp>
        <p:nvSpPr>
          <p:cNvPr id="4" name="Підзаголовок 3"/>
          <p:cNvSpPr>
            <a:spLocks noGrp="1"/>
          </p:cNvSpPr>
          <p:nvPr>
            <p:ph type="subTitle" idx="1"/>
          </p:nvPr>
        </p:nvSpPr>
        <p:spPr>
          <a:xfrm>
            <a:off x="613954" y="1701572"/>
            <a:ext cx="7524206" cy="4470628"/>
          </a:xfrm>
        </p:spPr>
        <p:txBody>
          <a:bodyPr rtlCol="0">
            <a:normAutofit lnSpcReduction="10000"/>
          </a:bodyPr>
          <a:lstStyle/>
          <a:p>
            <a:pPr algn="just" fontAlgn="base"/>
            <a:r>
              <a:rPr lang="uk-UA" dirty="0"/>
              <a:t>Підприємство "</a:t>
            </a:r>
            <a:r>
              <a:rPr lang="uk-UA" dirty="0" err="1"/>
              <a:t>Херсонелектротранс</a:t>
            </a:r>
            <a:r>
              <a:rPr lang="uk-UA" dirty="0"/>
              <a:t>". Це єдине транспортне підприємство в Херсоні, яке здійснює  перевезення всіх пільгових категорій пасажирів, від його роботи залежить забезпечення доступності їхнього соціального статусу. </a:t>
            </a:r>
          </a:p>
          <a:p>
            <a:pPr algn="just" fontAlgn="base"/>
            <a:r>
              <a:rPr lang="uk-UA" dirty="0"/>
              <a:t>В </a:t>
            </a:r>
            <a:r>
              <a:rPr lang="uk-UA" dirty="0" err="1"/>
              <a:t>м.Херсоні</a:t>
            </a:r>
            <a:r>
              <a:rPr lang="uk-UA" dirty="0"/>
              <a:t> є дві категорії пасажирів, які користуються послугами громадського транспорту: </a:t>
            </a:r>
          </a:p>
          <a:p>
            <a:pPr marL="342900" lvl="0" indent="-342900" algn="just" fontAlgn="base">
              <a:buFont typeface="Wingdings" panose="05000000000000000000" pitchFamily="2" charset="2"/>
              <a:buChar char="Ø"/>
            </a:pPr>
            <a:r>
              <a:rPr lang="uk-UA" dirty="0"/>
              <a:t>Пасажири, які не мають права на пільговий проїзд (платні пасажири); </a:t>
            </a:r>
          </a:p>
          <a:p>
            <a:pPr marL="342900" lvl="0" indent="-342900" algn="just" fontAlgn="base">
              <a:buFont typeface="Wingdings" panose="05000000000000000000" pitchFamily="2" charset="2"/>
              <a:buChar char="Ø"/>
            </a:pPr>
            <a:r>
              <a:rPr lang="uk-UA" dirty="0"/>
              <a:t>Пасажири, які мають право на пільговий поїзд. (пільгові пасажири). </a:t>
            </a:r>
          </a:p>
          <a:p>
            <a:pPr algn="just" rtl="0"/>
            <a:endParaRPr lang="uk-UA" dirty="0"/>
          </a:p>
        </p:txBody>
      </p:sp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236" y="453797"/>
            <a:ext cx="2628900" cy="1247775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636" y="5207318"/>
            <a:ext cx="2095500" cy="1381125"/>
          </a:xfrm>
          <a:prstGeom prst="rect">
            <a:avLst/>
          </a:prstGeom>
        </p:spPr>
      </p:pic>
      <p:pic>
        <p:nvPicPr>
          <p:cNvPr id="7" name="Рисунок 2" descr="bann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331" y="6263207"/>
            <a:ext cx="4955829" cy="56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320" y="6352980"/>
            <a:ext cx="667437" cy="3830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08" y="6230983"/>
            <a:ext cx="636178" cy="62701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Рисунок 4" descr="Світлина від Фонд развития г.Николаева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691" y="6242266"/>
            <a:ext cx="964640" cy="58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0" y="6669359"/>
            <a:ext cx="9144000" cy="34634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500" b="1" i="1" dirty="0" smtClean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Практики громадських префектів</a:t>
            </a:r>
            <a:endParaRPr lang="ru-RU" sz="2500" b="1" i="1" dirty="0">
              <a:solidFill>
                <a:schemeClr val="tx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3667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/>
            <a:r>
              <a:rPr lang="ru-RU" dirty="0" err="1" smtClean="0"/>
              <a:t>Динаміка</a:t>
            </a:r>
            <a:r>
              <a:rPr lang="ru-RU" dirty="0" smtClean="0"/>
              <a:t> </a:t>
            </a:r>
            <a:r>
              <a:rPr lang="ru-RU" dirty="0" err="1"/>
              <a:t>перевезення</a:t>
            </a:r>
            <a:r>
              <a:rPr lang="ru-RU" dirty="0"/>
              <a:t> </a:t>
            </a:r>
            <a:r>
              <a:rPr lang="ru-RU" dirty="0" err="1"/>
              <a:t>пасажирів</a:t>
            </a:r>
            <a:r>
              <a:rPr lang="ru-RU" dirty="0"/>
              <a:t> ХЕТ</a:t>
            </a:r>
            <a:endParaRPr lang="uk-UA" dirty="0"/>
          </a:p>
        </p:txBody>
      </p:sp>
      <p:graphicFrame>
        <p:nvGraphicFramePr>
          <p:cNvPr id="8" name="Місце для вмісту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3514509"/>
              </p:ext>
            </p:extLst>
          </p:nvPr>
        </p:nvGraphicFramePr>
        <p:xfrm>
          <a:off x="1002574" y="1854926"/>
          <a:ext cx="10186852" cy="2991396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4044484">
                  <a:extLst>
                    <a:ext uri="{9D8B030D-6E8A-4147-A177-3AD203B41FA5}">
                      <a16:colId xmlns:a16="http://schemas.microsoft.com/office/drawing/2014/main" val="605384284"/>
                    </a:ext>
                  </a:extLst>
                </a:gridCol>
                <a:gridCol w="1145743">
                  <a:extLst>
                    <a:ext uri="{9D8B030D-6E8A-4147-A177-3AD203B41FA5}">
                      <a16:colId xmlns:a16="http://schemas.microsoft.com/office/drawing/2014/main" val="1509798635"/>
                    </a:ext>
                  </a:extLst>
                </a:gridCol>
                <a:gridCol w="1043124">
                  <a:extLst>
                    <a:ext uri="{9D8B030D-6E8A-4147-A177-3AD203B41FA5}">
                      <a16:colId xmlns:a16="http://schemas.microsoft.com/office/drawing/2014/main" val="3055269769"/>
                    </a:ext>
                  </a:extLst>
                </a:gridCol>
                <a:gridCol w="1084383">
                  <a:extLst>
                    <a:ext uri="{9D8B030D-6E8A-4147-A177-3AD203B41FA5}">
                      <a16:colId xmlns:a16="http://schemas.microsoft.com/office/drawing/2014/main" val="1559366338"/>
                    </a:ext>
                  </a:extLst>
                </a:gridCol>
                <a:gridCol w="1434559">
                  <a:extLst>
                    <a:ext uri="{9D8B030D-6E8A-4147-A177-3AD203B41FA5}">
                      <a16:colId xmlns:a16="http://schemas.microsoft.com/office/drawing/2014/main" val="137139021"/>
                    </a:ext>
                  </a:extLst>
                </a:gridCol>
                <a:gridCol w="1434559">
                  <a:extLst>
                    <a:ext uri="{9D8B030D-6E8A-4147-A177-3AD203B41FA5}">
                      <a16:colId xmlns:a16="http://schemas.microsoft.com/office/drawing/2014/main" val="535730819"/>
                    </a:ext>
                  </a:extLst>
                </a:gridCol>
              </a:tblGrid>
              <a:tr h="747849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Показник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2016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2017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2018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2016-2017, %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2017-2018, %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325921"/>
                  </a:ext>
                </a:extLst>
              </a:tr>
              <a:tr h="747849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Оплачувані пасажири тролейбусів 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3,385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4,016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5,840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18.6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45.4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4478945"/>
                  </a:ext>
                </a:extLst>
              </a:tr>
              <a:tr h="747849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Пільгові пасажири тролейбусів 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16,044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19,037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24,238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18.7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27.3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6145332"/>
                  </a:ext>
                </a:extLst>
              </a:tr>
              <a:tr h="747849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Всього пасажирів тролейбусів 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19,429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23,053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30,078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18.7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30.5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70877499"/>
                  </a:ext>
                </a:extLst>
              </a:tr>
            </a:tbl>
          </a:graphicData>
        </a:graphic>
      </p:graphicFrame>
      <p:sp>
        <p:nvSpPr>
          <p:cNvPr id="9" name="Прямокутник 8"/>
          <p:cNvSpPr/>
          <p:nvPr/>
        </p:nvSpPr>
        <p:spPr>
          <a:xfrm>
            <a:off x="4545874" y="5585417"/>
            <a:ext cx="8851175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15000"/>
              </a:lnSpc>
              <a:spcAft>
                <a:spcPts val="0"/>
              </a:spcAft>
            </a:pP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Динаміка перевезення пасажирів в Херсоні за даним ХЕТ, тисячі пасажирів. </a:t>
            </a:r>
            <a:endParaRPr lang="uk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Рисунок 2" descr="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171" y="6297782"/>
            <a:ext cx="4955829" cy="56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160" y="6387555"/>
            <a:ext cx="667437" cy="3830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48" y="6265558"/>
            <a:ext cx="636178" cy="62701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Рисунок 4" descr="Світлина від Фонд развития г.Николаева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531" y="6276841"/>
            <a:ext cx="964640" cy="58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0" y="6669359"/>
            <a:ext cx="9144000" cy="34634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500" b="1" i="1" dirty="0" smtClean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Практики громадських префектів</a:t>
            </a:r>
            <a:endParaRPr lang="ru-RU" sz="2500" b="1" i="1" dirty="0">
              <a:solidFill>
                <a:schemeClr val="tx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1214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dirty="0" smtClean="0"/>
              <a:t>Макет заголовка та вмісту з діаграмою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31073" y="1815737"/>
            <a:ext cx="11234057" cy="4663440"/>
          </a:xfrm>
        </p:spPr>
        <p:txBody>
          <a:bodyPr>
            <a:normAutofit fontScale="62500" lnSpcReduction="20000"/>
          </a:bodyPr>
          <a:lstStyle/>
          <a:p>
            <a:pPr fontAlgn="base"/>
            <a:r>
              <a:rPr lang="uk-UA" dirty="0"/>
              <a:t>Пасажири електротранспорту ХЕТ користуються пільгами, передбаченими загальними українськими </a:t>
            </a:r>
          </a:p>
          <a:p>
            <a:pPr fontAlgn="base"/>
            <a:r>
              <a:rPr lang="uk-UA" dirty="0"/>
              <a:t>законами та положеннями ХМР: </a:t>
            </a:r>
          </a:p>
          <a:p>
            <a:pPr lvl="0" fontAlgn="base"/>
            <a:r>
              <a:rPr lang="uk-UA" dirty="0"/>
              <a:t>безкоштовний проїзд (ветерани війни, громадяни, постраждалі внаслідок Чорнобильської </a:t>
            </a:r>
          </a:p>
          <a:p>
            <a:pPr lvl="0" fontAlgn="base"/>
            <a:r>
              <a:rPr lang="uk-UA" dirty="0"/>
              <a:t>катастрофи, інваліди тощо); </a:t>
            </a:r>
          </a:p>
          <a:p>
            <a:pPr lvl="0" fontAlgn="base"/>
            <a:r>
              <a:rPr lang="uk-UA" dirty="0"/>
              <a:t>знижка 50% на придбання проїзних білетів (студенти вищих навчальних закладів I-IV рівнів акредитації та учні ПТНЗ); </a:t>
            </a:r>
          </a:p>
          <a:p>
            <a:pPr lvl="0" fontAlgn="base"/>
            <a:r>
              <a:rPr lang="uk-UA" dirty="0"/>
              <a:t>право на придбання проїзних білетів за нижчою ціною, ніж ціна, встановлена для широкого населення. Цим правом користуються учні загальноосвітніх шкіл. </a:t>
            </a:r>
          </a:p>
          <a:p>
            <a:pPr fontAlgn="base"/>
            <a:r>
              <a:rPr lang="uk-UA" dirty="0"/>
              <a:t>Компенсаційні виплати за пільгові перевезення пасажирів регулюються угодами, що укладаються щорічно між ХЕТ та Департаментом соціальної політики ХМР. </a:t>
            </a:r>
          </a:p>
          <a:p>
            <a:pPr fontAlgn="base"/>
            <a:r>
              <a:rPr lang="uk-UA" dirty="0"/>
              <a:t>ХЕТ отримує компенсаційні виплати за перевезення пасажирів, які мають пільги, з муніципального бюджету. Муніципальний бюджет у 2016-2019 роках виділив кошти в сумі 815,880 євро (2016), 1,46 мільйона євро (2017), 1,85 мільйона євро (2018), 1,05 мільйона євро (2019) відповідно на "Компенсаційні виплати, пов'язані з </a:t>
            </a:r>
            <a:r>
              <a:rPr lang="uk-UA" dirty="0" err="1"/>
              <a:t>надан.ням</a:t>
            </a:r>
            <a:r>
              <a:rPr lang="uk-UA" dirty="0"/>
              <a:t> пільг певним категоріям пасажирів електротранспорту". Міська програма "Соціальний захист", затверджена рішенням ХМР № 932 від 25 жовтня 2005 року, передбачає виділення коштів у 2019 році у розмірі 2,4 млн євро на "Компенсаційні виплати, пов'язані із наданням пільг певним категоріям пасажирів електротранспорту" </a:t>
            </a:r>
          </a:p>
          <a:p>
            <a:endParaRPr lang="uk-UA" dirty="0"/>
          </a:p>
        </p:txBody>
      </p:sp>
      <p:pic>
        <p:nvPicPr>
          <p:cNvPr id="5" name="Рисунок 2" descr="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171" y="6297782"/>
            <a:ext cx="4955829" cy="56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160" y="6387555"/>
            <a:ext cx="667437" cy="3830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48" y="6265558"/>
            <a:ext cx="636178" cy="62701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4" descr="Світлина від Фонд развития г.Николаева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531" y="6276841"/>
            <a:ext cx="964640" cy="58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0" y="6669359"/>
            <a:ext cx="9144000" cy="34634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500" b="1" i="1" dirty="0" smtClean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Практики громадських префектів</a:t>
            </a:r>
            <a:endParaRPr lang="ru-RU" sz="2500" b="1" i="1" dirty="0">
              <a:solidFill>
                <a:schemeClr val="tx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7423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640" y="1547119"/>
            <a:ext cx="2510472" cy="3756402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744" y="3590699"/>
            <a:ext cx="2288176" cy="3267301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/>
            <a:r>
              <a:rPr lang="uk-UA" dirty="0" smtClean="0"/>
              <a:t>РЕЗУЛЬТАТИ </a:t>
            </a:r>
            <a:r>
              <a:rPr lang="uk-UA" dirty="0"/>
              <a:t>ДОСЛІДЖЕННЯ</a:t>
            </a:r>
          </a:p>
        </p:txBody>
      </p:sp>
      <p:pic>
        <p:nvPicPr>
          <p:cNvPr id="7" name="Рисунок 6" descr="E:\Документы\Bluetooth Folder\IMG_20200309_09250000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840" y="0"/>
            <a:ext cx="2042160" cy="138466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Таблиця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199984"/>
              </p:ext>
            </p:extLst>
          </p:nvPr>
        </p:nvGraphicFramePr>
        <p:xfrm>
          <a:off x="692332" y="1920237"/>
          <a:ext cx="8091442" cy="4044544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1901340">
                  <a:extLst>
                    <a:ext uri="{9D8B030D-6E8A-4147-A177-3AD203B41FA5}">
                      <a16:colId xmlns:a16="http://schemas.microsoft.com/office/drawing/2014/main" val="2072932474"/>
                    </a:ext>
                  </a:extLst>
                </a:gridCol>
                <a:gridCol w="747309">
                  <a:extLst>
                    <a:ext uri="{9D8B030D-6E8A-4147-A177-3AD203B41FA5}">
                      <a16:colId xmlns:a16="http://schemas.microsoft.com/office/drawing/2014/main" val="3040561209"/>
                    </a:ext>
                  </a:extLst>
                </a:gridCol>
                <a:gridCol w="748136">
                  <a:extLst>
                    <a:ext uri="{9D8B030D-6E8A-4147-A177-3AD203B41FA5}">
                      <a16:colId xmlns:a16="http://schemas.microsoft.com/office/drawing/2014/main" val="2949117253"/>
                    </a:ext>
                  </a:extLst>
                </a:gridCol>
                <a:gridCol w="747309">
                  <a:extLst>
                    <a:ext uri="{9D8B030D-6E8A-4147-A177-3AD203B41FA5}">
                      <a16:colId xmlns:a16="http://schemas.microsoft.com/office/drawing/2014/main" val="3784922233"/>
                    </a:ext>
                  </a:extLst>
                </a:gridCol>
                <a:gridCol w="748136">
                  <a:extLst>
                    <a:ext uri="{9D8B030D-6E8A-4147-A177-3AD203B41FA5}">
                      <a16:colId xmlns:a16="http://schemas.microsoft.com/office/drawing/2014/main" val="2896206816"/>
                    </a:ext>
                  </a:extLst>
                </a:gridCol>
                <a:gridCol w="748136">
                  <a:extLst>
                    <a:ext uri="{9D8B030D-6E8A-4147-A177-3AD203B41FA5}">
                      <a16:colId xmlns:a16="http://schemas.microsoft.com/office/drawing/2014/main" val="3386605672"/>
                    </a:ext>
                  </a:extLst>
                </a:gridCol>
                <a:gridCol w="753923">
                  <a:extLst>
                    <a:ext uri="{9D8B030D-6E8A-4147-A177-3AD203B41FA5}">
                      <a16:colId xmlns:a16="http://schemas.microsoft.com/office/drawing/2014/main" val="2872083100"/>
                    </a:ext>
                  </a:extLst>
                </a:gridCol>
                <a:gridCol w="754750">
                  <a:extLst>
                    <a:ext uri="{9D8B030D-6E8A-4147-A177-3AD203B41FA5}">
                      <a16:colId xmlns:a16="http://schemas.microsoft.com/office/drawing/2014/main" val="618541550"/>
                    </a:ext>
                  </a:extLst>
                </a:gridCol>
                <a:gridCol w="942403">
                  <a:extLst>
                    <a:ext uri="{9D8B030D-6E8A-4147-A177-3AD203B41FA5}">
                      <a16:colId xmlns:a16="http://schemas.microsoft.com/office/drawing/2014/main" val="1483424020"/>
                    </a:ext>
                  </a:extLst>
                </a:gridCol>
              </a:tblGrid>
              <a:tr h="216776">
                <a:tc gridSpan="9">
                  <a:txBody>
                    <a:bodyPr/>
                    <a:lstStyle/>
                    <a:p>
                      <a:pPr marL="228600" algn="ctr" fontAlgn="base"/>
                      <a:r>
                        <a:rPr lang="uk-UA" sz="1400">
                          <a:effectLst/>
                        </a:rPr>
                        <a:t>робочі дні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8253087"/>
                  </a:ext>
                </a:extLst>
              </a:tr>
              <a:tr h="216776">
                <a:tc>
                  <a:txBody>
                    <a:bodyPr/>
                    <a:lstStyle/>
                    <a:p>
                      <a:pPr algn="ctr" fontAlgn="base"/>
                      <a:r>
                        <a:rPr lang="uk-UA" sz="1100">
                          <a:effectLst/>
                        </a:rPr>
                        <a:t>Час    № тролейбуса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1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3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4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8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9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11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12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6675" algn="ctr" fontAlgn="base"/>
                      <a:r>
                        <a:rPr lang="uk-UA" sz="1400">
                          <a:effectLst/>
                        </a:rPr>
                        <a:t>Разом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3140937"/>
                  </a:ext>
                </a:extLst>
              </a:tr>
              <a:tr h="216776">
                <a:tc>
                  <a:txBody>
                    <a:bodyPr/>
                    <a:lstStyle/>
                    <a:p>
                      <a:pPr marL="61595" algn="ctr" fontAlgn="base"/>
                      <a:r>
                        <a:rPr lang="uk-UA" sz="1400">
                          <a:effectLst/>
                        </a:rPr>
                        <a:t>06.00-09.00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1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1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1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3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1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1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3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11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5931406"/>
                  </a:ext>
                </a:extLst>
              </a:tr>
              <a:tr h="418712">
                <a:tc>
                  <a:txBody>
                    <a:bodyPr/>
                    <a:lstStyle/>
                    <a:p>
                      <a:pPr marL="61595" algn="ctr" fontAlgn="base"/>
                      <a:r>
                        <a:rPr lang="uk-UA" sz="1400">
                          <a:effectLst/>
                        </a:rPr>
                        <a:t>09.00-12.30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1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2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1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2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2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1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2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11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2109805"/>
                  </a:ext>
                </a:extLst>
              </a:tr>
              <a:tr h="418712">
                <a:tc>
                  <a:txBody>
                    <a:bodyPr/>
                    <a:lstStyle/>
                    <a:p>
                      <a:pPr marL="61595" algn="ctr" fontAlgn="base"/>
                      <a:r>
                        <a:rPr lang="uk-UA" sz="1400">
                          <a:effectLst/>
                        </a:rPr>
                        <a:t>12.30-16.00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1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1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1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3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2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1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2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11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2391744"/>
                  </a:ext>
                </a:extLst>
              </a:tr>
              <a:tr h="216776">
                <a:tc>
                  <a:txBody>
                    <a:bodyPr/>
                    <a:lstStyle/>
                    <a:p>
                      <a:pPr marL="61595" algn="ctr" fontAlgn="base"/>
                      <a:r>
                        <a:rPr lang="uk-UA" sz="1400">
                          <a:effectLst/>
                        </a:rPr>
                        <a:t>16.00-19.00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1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1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1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2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1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1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2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9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3419021"/>
                  </a:ext>
                </a:extLst>
              </a:tr>
              <a:tr h="216776">
                <a:tc>
                  <a:txBody>
                    <a:bodyPr/>
                    <a:lstStyle/>
                    <a:p>
                      <a:pPr marL="228600" algn="ctr" fontAlgn="base"/>
                      <a:r>
                        <a:rPr lang="uk-UA" sz="1400">
                          <a:effectLst/>
                        </a:rPr>
                        <a:t>Всього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42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264061"/>
                  </a:ext>
                </a:extLst>
              </a:tr>
              <a:tr h="418712">
                <a:tc gridSpan="9"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вихідні дні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2086507"/>
                  </a:ext>
                </a:extLst>
              </a:tr>
              <a:tr h="216776">
                <a:tc>
                  <a:txBody>
                    <a:bodyPr/>
                    <a:lstStyle/>
                    <a:p>
                      <a:pPr algn="ctr" fontAlgn="base"/>
                      <a:r>
                        <a:rPr lang="uk-UA" sz="1100">
                          <a:effectLst/>
                        </a:rPr>
                        <a:t>Час    № тролейбуса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1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3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4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8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9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11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12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6675" algn="ctr" fontAlgn="base"/>
                      <a:r>
                        <a:rPr lang="uk-UA" sz="1400">
                          <a:effectLst/>
                        </a:rPr>
                        <a:t>Разом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87940758"/>
                  </a:ext>
                </a:extLst>
              </a:tr>
              <a:tr h="216776">
                <a:tc>
                  <a:txBody>
                    <a:bodyPr/>
                    <a:lstStyle/>
                    <a:p>
                      <a:pPr marL="61595" algn="ctr" fontAlgn="base"/>
                      <a:r>
                        <a:rPr lang="uk-UA" sz="1400">
                          <a:effectLst/>
                        </a:rPr>
                        <a:t>06.00-09.00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0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1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1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2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0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1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1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6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7014833"/>
                  </a:ext>
                </a:extLst>
              </a:tr>
              <a:tr h="418712">
                <a:tc>
                  <a:txBody>
                    <a:bodyPr/>
                    <a:lstStyle/>
                    <a:p>
                      <a:pPr marL="61595" algn="ctr" fontAlgn="base"/>
                      <a:r>
                        <a:rPr lang="uk-UA" sz="1400">
                          <a:effectLst/>
                        </a:rPr>
                        <a:t>09.00-12.30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1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2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1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1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1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1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1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8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4547409"/>
                  </a:ext>
                </a:extLst>
              </a:tr>
              <a:tr h="418712">
                <a:tc>
                  <a:txBody>
                    <a:bodyPr/>
                    <a:lstStyle/>
                    <a:p>
                      <a:pPr marL="61595" algn="ctr" fontAlgn="base"/>
                      <a:r>
                        <a:rPr lang="uk-UA" sz="1400">
                          <a:effectLst/>
                        </a:rPr>
                        <a:t>12.30-16.00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1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2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1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2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1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1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2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 dirty="0">
                          <a:effectLst/>
                        </a:rPr>
                        <a:t>10</a:t>
                      </a:r>
                      <a:endParaRPr lang="uk-UA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7397033"/>
                  </a:ext>
                </a:extLst>
              </a:tr>
              <a:tr h="216776">
                <a:tc>
                  <a:txBody>
                    <a:bodyPr/>
                    <a:lstStyle/>
                    <a:p>
                      <a:pPr marL="61595" algn="ctr" fontAlgn="base"/>
                      <a:r>
                        <a:rPr lang="uk-UA" sz="1400">
                          <a:effectLst/>
                        </a:rPr>
                        <a:t>16.00-19.00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0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1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1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1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0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0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1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4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7818383"/>
                  </a:ext>
                </a:extLst>
              </a:tr>
              <a:tr h="216776">
                <a:tc>
                  <a:txBody>
                    <a:bodyPr/>
                    <a:lstStyle/>
                    <a:p>
                      <a:pPr marL="228600" algn="ctr" fontAlgn="base"/>
                      <a:r>
                        <a:rPr lang="uk-UA" sz="1400">
                          <a:effectLst/>
                        </a:rPr>
                        <a:t>Всього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 dirty="0">
                          <a:effectLst/>
                        </a:rPr>
                        <a:t>28</a:t>
                      </a:r>
                      <a:endParaRPr lang="uk-UA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2171515"/>
                  </a:ext>
                </a:extLst>
              </a:tr>
            </a:tbl>
          </a:graphicData>
        </a:graphic>
      </p:graphicFrame>
      <p:pic>
        <p:nvPicPr>
          <p:cNvPr id="15" name="Рисунок 2" descr="bann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606" y="6263207"/>
            <a:ext cx="4955829" cy="56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95" y="6352980"/>
            <a:ext cx="667437" cy="3830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Рисунок 16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83" y="6230983"/>
            <a:ext cx="636178" cy="62701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Рисунок 4" descr="Світлина від Фонд развития г.Николаева.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966" y="6242266"/>
            <a:ext cx="964640" cy="58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0" y="6669359"/>
            <a:ext cx="9144000" cy="34634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500" b="1" i="1" dirty="0" smtClean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Практики громадських префектів</a:t>
            </a:r>
            <a:endParaRPr lang="ru-RU" sz="2500" b="1" i="1" dirty="0">
              <a:solidFill>
                <a:schemeClr val="tx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3711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кутник 6"/>
              <p:cNvSpPr/>
              <p:nvPr/>
            </p:nvSpPr>
            <p:spPr>
              <a:xfrm>
                <a:off x="505097" y="2077030"/>
                <a:ext cx="11181805" cy="47643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uk-UA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За результатами дослідження протягом місяця згідно з наведеною моделлю в м. Херсоні в зимовий період сформовано економіко-математичну модель загальної кількості перевезених пасажирів в зимовий період:</a:t>
                </a:r>
                <a:endParaRPr lang="uk-UA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14446</m:t>
                      </m:r>
                      <m:sSub>
                        <m:sSubPr>
                          <m:ctrlPr>
                            <a:rPr lang="uk-UA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+6766,5</m:t>
                      </m:r>
                      <m:sSub>
                        <m:sSubPr>
                          <m:ctrlPr>
                            <a:rPr lang="uk-UA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+3124,5</m:t>
                      </m:r>
                      <m:sSub>
                        <m:sSubPr>
                          <m:ctrlPr>
                            <a:rPr lang="uk-UA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+7720,1</m:t>
                      </m:r>
                      <m:sSub>
                        <m:sSubPr>
                          <m:ctrlPr>
                            <a:rPr lang="uk-UA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+6330,1</m:t>
                      </m:r>
                      <m:sSub>
                        <m:sSubPr>
                          <m:ctrlPr>
                            <a:rPr lang="uk-UA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</m:t>
                          </m:r>
                        </m:sub>
                      </m:sSub>
                      <m:r>
                        <a:rPr lang="en-US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+1907,2</m:t>
                      </m:r>
                      <m:sSub>
                        <m:sSubPr>
                          <m:ctrlPr>
                            <a:rPr lang="uk-UA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uk-UA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9505,5</m:t>
                          </m:r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</m:oMath>
                  </m:oMathPara>
                </a14:m>
                <a:endParaRPr lang="uk-UA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uk-UA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де </a:t>
                </a:r>
                <a:r>
                  <a:rPr lang="en-US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en-US" i="1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uk-UA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середня кількість пасажирів на рейс в відповідному маршруті в години пік (6.00 – 9.00).</a:t>
                </a:r>
                <a:endParaRPr lang="uk-UA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uk-UA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і</a:t>
                </a:r>
                <a:r>
                  <a:rPr lang="uk-UA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№ маршруту тролейбусу в м. Херсоні</a:t>
                </a:r>
                <a:endParaRPr lang="uk-UA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uk-UA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Загалом за місяць ХЕТ згідно з розрахунками перевозить до  2529,439 тис. пасажирів.</a:t>
                </a:r>
                <a:endParaRPr lang="uk-UA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uk-UA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З урахування підвищення цін на проїзд до 4 грн за поїздку в електротранспорті ХЕТ, і середнього відсотка (7%) запропонованого в інших містах України в конкурсах на впровадження електронного квитка. розраховано необхідну суму коштів яку отримуватиме з міського бюджету інвестор при нормальній діяльності від експлуатації автоматизованої системи обліку оплати проїзду пасажирів АСООП.</a:t>
                </a:r>
                <a:endParaRPr lang="uk-UA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uk-UA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Оскільки інвестор отримуватиме транзакції за кожну поїздку не залежно пільгові чи не пільгові пасажири зайшли в тролейбус загальна сума виплат з місцевого бюджету організатору роботи 150 </a:t>
                </a:r>
                <a:r>
                  <a:rPr lang="uk-UA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валідаторів</a:t>
                </a:r>
                <a:r>
                  <a:rPr lang="uk-UA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лише на електротранспорті може сягати 708 тис. грн на місяць</a:t>
                </a:r>
                <a:r>
                  <a:rPr lang="uk-UA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uk-UA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br>
                  <a:rPr lang="uk-UA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endParaRPr lang="uk-UA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Прямокут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097" y="2077030"/>
                <a:ext cx="11181805" cy="4764381"/>
              </a:xfrm>
              <a:prstGeom prst="rect">
                <a:avLst/>
              </a:prstGeom>
              <a:blipFill>
                <a:blip r:embed="rId2"/>
                <a:stretch>
                  <a:fillRect l="-491" t="-384" r="-436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/>
            <a:r>
              <a:rPr lang="uk-UA" dirty="0" smtClean="0"/>
              <a:t>РЕЗУЛЬТАТИ </a:t>
            </a:r>
            <a:r>
              <a:rPr lang="uk-UA" dirty="0"/>
              <a:t>ДОСЛІДЖЕННЯ</a:t>
            </a:r>
          </a:p>
        </p:txBody>
      </p:sp>
      <p:pic>
        <p:nvPicPr>
          <p:cNvPr id="9" name="Рисунок 2" descr="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171" y="6297782"/>
            <a:ext cx="4955829" cy="56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160" y="6387555"/>
            <a:ext cx="667437" cy="3830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48" y="6265558"/>
            <a:ext cx="636178" cy="62701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Рисунок 4" descr="Світлина від Фонд развития г.Николаева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531" y="6276841"/>
            <a:ext cx="964640" cy="58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0" y="6669359"/>
            <a:ext cx="9144000" cy="34634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500" b="1" i="1" dirty="0" smtClean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Практики громадських префектів</a:t>
            </a:r>
            <a:endParaRPr lang="ru-RU" sz="2500" b="1" i="1" dirty="0">
              <a:solidFill>
                <a:schemeClr val="tx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1861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Напрямок збуту, 16:9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9198_TF03431374" id="{DBF74B26-07EC-4F46-9C31-0E652DE3719F}" vid="{95C0BBFF-EC93-4429-8213-EEA2C1F5E177}"/>
    </a:ext>
  </a:extLst>
</a:theme>
</file>

<file path=ppt/theme/theme2.xml><?xml version="1.0" encoding="utf-8"?>
<a:theme xmlns:a="http://schemas.openxmlformats.org/drawingml/2006/main" name="Тема Offic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Презентація з напрямку бізнес-діяльності (широкоформатна)</Template>
  <TotalTime>39</TotalTime>
  <Words>1126</Words>
  <Application>Microsoft Office PowerPoint</Application>
  <PresentationFormat>Широкоэкранный</PresentationFormat>
  <Paragraphs>195</Paragraphs>
  <Slides>11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Batang</vt:lpstr>
      <vt:lpstr>Arial</vt:lpstr>
      <vt:lpstr>Book Antiqua</vt:lpstr>
      <vt:lpstr>Calibri</vt:lpstr>
      <vt:lpstr>Cambria Math</vt:lpstr>
      <vt:lpstr>Symbol</vt:lpstr>
      <vt:lpstr>Times New Roman</vt:lpstr>
      <vt:lpstr>Wingdings</vt:lpstr>
      <vt:lpstr>Напрямок збуту, 16:9</vt:lpstr>
      <vt:lpstr>Макет заголовка із зображенням</vt:lpstr>
      <vt:lpstr>РЕЗУЛЬТАТИ  Громадська організація “Імпульс Херсонщини”</vt:lpstr>
      <vt:lpstr>Презентация PowerPoint</vt:lpstr>
      <vt:lpstr>ЦІЛІ ПРОЕКТУ</vt:lpstr>
      <vt:lpstr>АНАЛІЗ ДІЯЛЬНОСТІ ГРОМАДСЬКОГО ЕЛЕКТРОТРАНСПОРТУ ХЕРСОНА</vt:lpstr>
      <vt:lpstr>Динаміка перевезення пасажирів ХЕТ</vt:lpstr>
      <vt:lpstr>Макет заголовка та вмісту з діаграмою</vt:lpstr>
      <vt:lpstr>РЕЗУЛЬТАТИ ДОСЛІДЖЕННЯ</vt:lpstr>
      <vt:lpstr>РЕЗУЛЬТАТИ ДОСЛІДЖЕННЯ</vt:lpstr>
      <vt:lpstr>РЕКОМЕНДАЦІЇ З ЗАЛУЧЕННЯ ТА ОЦІНКИ ЗАЦІКАВЛЕНИХ СТОРІН ПРИ ВПРОВАДЖЕННІ «ЕЛЕКТРОННОГО КВИТКА» </vt:lpstr>
      <vt:lpstr>ДЯКУЮ ЗА УВАГУ!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Макет заголовка із зображенням</dc:title>
  <dc:creator>Dmitri Karlyka</dc:creator>
  <cp:lastModifiedBy>Пользователь</cp:lastModifiedBy>
  <cp:revision>4</cp:revision>
  <dcterms:created xsi:type="dcterms:W3CDTF">2020-03-18T18:15:46Z</dcterms:created>
  <dcterms:modified xsi:type="dcterms:W3CDTF">2020-03-19T11:20:51Z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